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48"/>
  </p:notesMasterIdLst>
  <p:handoutMasterIdLst>
    <p:handoutMasterId r:id="rId49"/>
  </p:handoutMasterIdLst>
  <p:sldIdLst>
    <p:sldId id="1531" r:id="rId2"/>
    <p:sldId id="1486" r:id="rId3"/>
    <p:sldId id="1487" r:id="rId4"/>
    <p:sldId id="1488" r:id="rId5"/>
    <p:sldId id="1489" r:id="rId6"/>
    <p:sldId id="1490" r:id="rId7"/>
    <p:sldId id="1491" r:id="rId8"/>
    <p:sldId id="1492" r:id="rId9"/>
    <p:sldId id="1493" r:id="rId10"/>
    <p:sldId id="1494" r:id="rId11"/>
    <p:sldId id="1495" r:id="rId12"/>
    <p:sldId id="1496" r:id="rId13"/>
    <p:sldId id="1497" r:id="rId14"/>
    <p:sldId id="1498" r:id="rId15"/>
    <p:sldId id="1499" r:id="rId16"/>
    <p:sldId id="1500" r:id="rId17"/>
    <p:sldId id="1501" r:id="rId18"/>
    <p:sldId id="1502" r:id="rId19"/>
    <p:sldId id="1503" r:id="rId20"/>
    <p:sldId id="1504" r:id="rId21"/>
    <p:sldId id="1505" r:id="rId22"/>
    <p:sldId id="1506" r:id="rId23"/>
    <p:sldId id="1507" r:id="rId24"/>
    <p:sldId id="1508" r:id="rId25"/>
    <p:sldId id="1509" r:id="rId26"/>
    <p:sldId id="1510" r:id="rId27"/>
    <p:sldId id="1511" r:id="rId28"/>
    <p:sldId id="1512" r:id="rId29"/>
    <p:sldId id="1513" r:id="rId30"/>
    <p:sldId id="1514" r:id="rId31"/>
    <p:sldId id="1515" r:id="rId32"/>
    <p:sldId id="1516" r:id="rId33"/>
    <p:sldId id="1517" r:id="rId34"/>
    <p:sldId id="1518" r:id="rId35"/>
    <p:sldId id="1519" r:id="rId36"/>
    <p:sldId id="1520" r:id="rId37"/>
    <p:sldId id="1521" r:id="rId38"/>
    <p:sldId id="1522" r:id="rId39"/>
    <p:sldId id="1523" r:id="rId40"/>
    <p:sldId id="1524" r:id="rId41"/>
    <p:sldId id="1525" r:id="rId42"/>
    <p:sldId id="1526" r:id="rId43"/>
    <p:sldId id="1527" r:id="rId44"/>
    <p:sldId id="1528" r:id="rId45"/>
    <p:sldId id="1529" r:id="rId46"/>
    <p:sldId id="1530" r:id="rId47"/>
  </p:sldIdLst>
  <p:sldSz cx="9144000" cy="6858000" type="screen4x3"/>
  <p:notesSz cx="6997700" cy="9283700"/>
  <p:defaultTextStyle>
    <a:defPPr>
      <a:defRPr lang="en-US"/>
    </a:defPPr>
    <a:lvl1pPr algn="l" rtl="0" fontAlgn="base">
      <a:spcBef>
        <a:spcPct val="20000"/>
      </a:spcBef>
      <a:spcAft>
        <a:spcPct val="0"/>
      </a:spcAft>
      <a:defRPr sz="2000" b="1" kern="1200">
        <a:solidFill>
          <a:schemeClr val="tx1"/>
        </a:solidFill>
        <a:latin typeface="Arial" charset="0"/>
        <a:ea typeface="+mn-ea"/>
        <a:cs typeface="+mn-cs"/>
      </a:defRPr>
    </a:lvl1pPr>
    <a:lvl2pPr marL="457200" algn="l" rtl="0" fontAlgn="base">
      <a:spcBef>
        <a:spcPct val="20000"/>
      </a:spcBef>
      <a:spcAft>
        <a:spcPct val="0"/>
      </a:spcAft>
      <a:defRPr sz="2000" b="1" kern="1200">
        <a:solidFill>
          <a:schemeClr val="tx1"/>
        </a:solidFill>
        <a:latin typeface="Arial" charset="0"/>
        <a:ea typeface="+mn-ea"/>
        <a:cs typeface="+mn-cs"/>
      </a:defRPr>
    </a:lvl2pPr>
    <a:lvl3pPr marL="914400" algn="l" rtl="0" fontAlgn="base">
      <a:spcBef>
        <a:spcPct val="20000"/>
      </a:spcBef>
      <a:spcAft>
        <a:spcPct val="0"/>
      </a:spcAft>
      <a:defRPr sz="2000" b="1" kern="1200">
        <a:solidFill>
          <a:schemeClr val="tx1"/>
        </a:solidFill>
        <a:latin typeface="Arial" charset="0"/>
        <a:ea typeface="+mn-ea"/>
        <a:cs typeface="+mn-cs"/>
      </a:defRPr>
    </a:lvl3pPr>
    <a:lvl4pPr marL="1371600" algn="l" rtl="0" fontAlgn="base">
      <a:spcBef>
        <a:spcPct val="20000"/>
      </a:spcBef>
      <a:spcAft>
        <a:spcPct val="0"/>
      </a:spcAft>
      <a:defRPr sz="2000" b="1" kern="1200">
        <a:solidFill>
          <a:schemeClr val="tx1"/>
        </a:solidFill>
        <a:latin typeface="Arial" charset="0"/>
        <a:ea typeface="+mn-ea"/>
        <a:cs typeface="+mn-cs"/>
      </a:defRPr>
    </a:lvl4pPr>
    <a:lvl5pPr marL="1828800" algn="l" rtl="0" fontAlgn="base">
      <a:spcBef>
        <a:spcPct val="2000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CCFF"/>
    <a:srgbClr val="FFF8D9"/>
    <a:srgbClr val="FFFBE9"/>
    <a:srgbClr val="FFF8D5"/>
    <a:srgbClr val="FF0000"/>
    <a:srgbClr val="FFF7CD"/>
    <a:srgbClr val="FED910"/>
    <a:srgbClr val="0D2B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0202" autoAdjust="0"/>
  </p:normalViewPr>
  <p:slideViewPr>
    <p:cSldViewPr>
      <p:cViewPr>
        <p:scale>
          <a:sx n="89" d="100"/>
          <a:sy n="89" d="100"/>
        </p:scale>
        <p:origin x="-624" y="-26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1" d="100"/>
          <a:sy n="91" d="100"/>
        </p:scale>
        <p:origin x="-702" y="-102"/>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dt" sz="quarter" idx="1"/>
          </p:nvPr>
        </p:nvSpPr>
        <p:spPr bwMode="auto">
          <a:xfrm>
            <a:off x="3966424" y="-1590"/>
            <a:ext cx="3034457" cy="435572"/>
          </a:xfrm>
          <a:prstGeom prst="rect">
            <a:avLst/>
          </a:prstGeom>
          <a:noFill/>
          <a:ln w="9525">
            <a:noFill/>
            <a:miter lim="800000"/>
            <a:headEnd/>
            <a:tailEnd/>
          </a:ln>
          <a:effectLst/>
        </p:spPr>
        <p:txBody>
          <a:bodyPr vert="horz" wrap="square" lIns="19137" tIns="0" rIns="19137" bIns="0" numCol="1" anchor="t" anchorCtr="0" compatLnSpc="1">
            <a:prstTxWarp prst="textNoShape">
              <a:avLst/>
            </a:prstTxWarp>
          </a:bodyPr>
          <a:lstStyle>
            <a:lvl1pPr algn="r" defTabSz="931670" eaLnBrk="0" hangingPunct="0">
              <a:spcBef>
                <a:spcPct val="0"/>
              </a:spcBef>
              <a:defRPr sz="1000" b="0" i="1" smtClean="0">
                <a:latin typeface="Times New Roman" pitchFamily="18" charset="0"/>
              </a:defRPr>
            </a:lvl1pPr>
          </a:lstStyle>
          <a:p>
            <a:pPr>
              <a:defRPr/>
            </a:pPr>
            <a:endParaRPr lang="en-US" dirty="0"/>
          </a:p>
        </p:txBody>
      </p:sp>
      <p:sp>
        <p:nvSpPr>
          <p:cNvPr id="3075" name="Rectangle 3"/>
          <p:cNvSpPr>
            <a:spLocks noGrp="1" noChangeArrowheads="1"/>
          </p:cNvSpPr>
          <p:nvPr>
            <p:ph type="ftr" sz="quarter" idx="2"/>
          </p:nvPr>
        </p:nvSpPr>
        <p:spPr bwMode="auto">
          <a:xfrm>
            <a:off x="-3181" y="8849720"/>
            <a:ext cx="3034457" cy="435571"/>
          </a:xfrm>
          <a:prstGeom prst="rect">
            <a:avLst/>
          </a:prstGeom>
          <a:noFill/>
          <a:ln w="9525">
            <a:noFill/>
            <a:miter lim="800000"/>
            <a:headEnd/>
            <a:tailEnd/>
          </a:ln>
          <a:effectLst/>
        </p:spPr>
        <p:txBody>
          <a:bodyPr vert="horz" wrap="square" lIns="19137" tIns="0" rIns="19137" bIns="0" numCol="1" anchor="b" anchorCtr="0" compatLnSpc="1">
            <a:prstTxWarp prst="textNoShape">
              <a:avLst/>
            </a:prstTxWarp>
          </a:bodyPr>
          <a:lstStyle>
            <a:lvl1pPr defTabSz="931670" eaLnBrk="0" hangingPunct="0">
              <a:spcBef>
                <a:spcPct val="0"/>
              </a:spcBef>
              <a:defRPr sz="1000" b="0" i="1" smtClean="0">
                <a:latin typeface="Times New Roman" pitchFamily="18" charset="0"/>
              </a:defRPr>
            </a:lvl1pPr>
          </a:lstStyle>
          <a:p>
            <a:pPr>
              <a:defRPr/>
            </a:pPr>
            <a:endParaRPr lang="en-US" dirty="0"/>
          </a:p>
        </p:txBody>
      </p:sp>
    </p:spTree>
    <p:extLst>
      <p:ext uri="{BB962C8B-B14F-4D97-AF65-F5344CB8AC3E}">
        <p14:creationId xmlns:p14="http://schemas.microsoft.com/office/powerpoint/2010/main" val="3693845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81" y="-1590"/>
            <a:ext cx="3034457" cy="435572"/>
          </a:xfrm>
          <a:prstGeom prst="rect">
            <a:avLst/>
          </a:prstGeom>
          <a:noFill/>
          <a:ln w="9525">
            <a:noFill/>
            <a:miter lim="800000"/>
            <a:headEnd/>
            <a:tailEnd/>
          </a:ln>
          <a:effectLst/>
        </p:spPr>
        <p:txBody>
          <a:bodyPr vert="horz" wrap="square" lIns="19137" tIns="0" rIns="19137" bIns="0" numCol="1" anchor="t" anchorCtr="0" compatLnSpc="1">
            <a:prstTxWarp prst="textNoShape">
              <a:avLst/>
            </a:prstTxWarp>
          </a:bodyPr>
          <a:lstStyle>
            <a:lvl1pPr defTabSz="931670" eaLnBrk="0" hangingPunct="0">
              <a:spcBef>
                <a:spcPct val="0"/>
              </a:spcBef>
              <a:defRPr sz="1000" b="0" i="1" smtClean="0">
                <a:latin typeface="Times New Roman" pitchFamily="18" charset="0"/>
              </a:defRPr>
            </a:lvl1pPr>
          </a:lstStyle>
          <a:p>
            <a:pPr>
              <a:defRPr/>
            </a:pPr>
            <a:endParaRPr lang="en-US" dirty="0"/>
          </a:p>
        </p:txBody>
      </p:sp>
      <p:sp>
        <p:nvSpPr>
          <p:cNvPr id="2051" name="Rectangle 3"/>
          <p:cNvSpPr>
            <a:spLocks noGrp="1" noChangeArrowheads="1"/>
          </p:cNvSpPr>
          <p:nvPr>
            <p:ph type="dt" idx="1"/>
          </p:nvPr>
        </p:nvSpPr>
        <p:spPr bwMode="auto">
          <a:xfrm>
            <a:off x="3966424" y="-1590"/>
            <a:ext cx="3034457" cy="435572"/>
          </a:xfrm>
          <a:prstGeom prst="rect">
            <a:avLst/>
          </a:prstGeom>
          <a:noFill/>
          <a:ln w="9525">
            <a:noFill/>
            <a:miter lim="800000"/>
            <a:headEnd/>
            <a:tailEnd/>
          </a:ln>
          <a:effectLst/>
        </p:spPr>
        <p:txBody>
          <a:bodyPr vert="horz" wrap="square" lIns="19137" tIns="0" rIns="19137" bIns="0" numCol="1" anchor="t" anchorCtr="0" compatLnSpc="1">
            <a:prstTxWarp prst="textNoShape">
              <a:avLst/>
            </a:prstTxWarp>
          </a:bodyPr>
          <a:lstStyle>
            <a:lvl1pPr algn="r" defTabSz="931670" eaLnBrk="0" hangingPunct="0">
              <a:spcBef>
                <a:spcPct val="0"/>
              </a:spcBef>
              <a:defRPr sz="1000" b="0" i="1" smtClean="0">
                <a:latin typeface="Times New Roman" pitchFamily="18" charset="0"/>
              </a:defRPr>
            </a:lvl1pPr>
          </a:lstStyle>
          <a:p>
            <a:pPr>
              <a:defRPr/>
            </a:pPr>
            <a:endParaRPr lang="en-US" dirty="0"/>
          </a:p>
        </p:txBody>
      </p:sp>
      <p:sp>
        <p:nvSpPr>
          <p:cNvPr id="2052" name="Rectangle 4"/>
          <p:cNvSpPr>
            <a:spLocks noGrp="1" noChangeArrowheads="1"/>
          </p:cNvSpPr>
          <p:nvPr>
            <p:ph type="ftr" sz="quarter" idx="4"/>
          </p:nvPr>
        </p:nvSpPr>
        <p:spPr bwMode="auto">
          <a:xfrm>
            <a:off x="-3181" y="8849720"/>
            <a:ext cx="3034457" cy="435571"/>
          </a:xfrm>
          <a:prstGeom prst="rect">
            <a:avLst/>
          </a:prstGeom>
          <a:noFill/>
          <a:ln w="9525">
            <a:noFill/>
            <a:miter lim="800000"/>
            <a:headEnd/>
            <a:tailEnd/>
          </a:ln>
          <a:effectLst/>
        </p:spPr>
        <p:txBody>
          <a:bodyPr vert="horz" wrap="square" lIns="19137" tIns="0" rIns="19137" bIns="0" numCol="1" anchor="b" anchorCtr="0" compatLnSpc="1">
            <a:prstTxWarp prst="textNoShape">
              <a:avLst/>
            </a:prstTxWarp>
          </a:bodyPr>
          <a:lstStyle>
            <a:lvl1pPr defTabSz="931670" eaLnBrk="0" hangingPunct="0">
              <a:spcBef>
                <a:spcPct val="0"/>
              </a:spcBef>
              <a:defRPr sz="1000" b="0" i="1" smtClean="0">
                <a:latin typeface="Times New Roman" pitchFamily="18" charset="0"/>
              </a:defRPr>
            </a:lvl1pPr>
          </a:lstStyle>
          <a:p>
            <a:pPr>
              <a:defRPr/>
            </a:pPr>
            <a:endParaRPr lang="en-US" dirty="0"/>
          </a:p>
        </p:txBody>
      </p:sp>
      <p:sp>
        <p:nvSpPr>
          <p:cNvPr id="2053" name="Rectangle 5"/>
          <p:cNvSpPr>
            <a:spLocks noGrp="1" noChangeArrowheads="1"/>
          </p:cNvSpPr>
          <p:nvPr>
            <p:ph type="sldNum" sz="quarter" idx="5"/>
          </p:nvPr>
        </p:nvSpPr>
        <p:spPr bwMode="auto">
          <a:xfrm>
            <a:off x="3966424" y="8849720"/>
            <a:ext cx="3034457" cy="435571"/>
          </a:xfrm>
          <a:prstGeom prst="rect">
            <a:avLst/>
          </a:prstGeom>
          <a:noFill/>
          <a:ln w="9525">
            <a:noFill/>
            <a:miter lim="800000"/>
            <a:headEnd/>
            <a:tailEnd/>
          </a:ln>
          <a:effectLst/>
        </p:spPr>
        <p:txBody>
          <a:bodyPr vert="horz" wrap="square" lIns="19137" tIns="0" rIns="19137" bIns="0" numCol="1" anchor="b" anchorCtr="0" compatLnSpc="1">
            <a:prstTxWarp prst="textNoShape">
              <a:avLst/>
            </a:prstTxWarp>
          </a:bodyPr>
          <a:lstStyle>
            <a:lvl1pPr algn="r" defTabSz="931670" eaLnBrk="0" hangingPunct="0">
              <a:spcBef>
                <a:spcPct val="0"/>
              </a:spcBef>
              <a:defRPr sz="1000" b="0" i="1" smtClean="0">
                <a:latin typeface="Times New Roman" pitchFamily="18" charset="0"/>
              </a:defRPr>
            </a:lvl1pPr>
          </a:lstStyle>
          <a:p>
            <a:pPr>
              <a:defRPr/>
            </a:pPr>
            <a:fld id="{8727CA25-74E3-4D33-9301-8C7CD012E20C}" type="slidenum">
              <a:rPr lang="en-US"/>
              <a:pPr>
                <a:defRPr/>
              </a:pPr>
              <a:t>‹#›</a:t>
            </a:fld>
            <a:endParaRPr lang="en-US" dirty="0"/>
          </a:p>
        </p:txBody>
      </p:sp>
      <p:sp>
        <p:nvSpPr>
          <p:cNvPr id="2054" name="Rectangle 6"/>
          <p:cNvSpPr>
            <a:spLocks noGrp="1" noChangeArrowheads="1"/>
          </p:cNvSpPr>
          <p:nvPr>
            <p:ph type="body" sz="quarter" idx="3"/>
          </p:nvPr>
        </p:nvSpPr>
        <p:spPr bwMode="auto">
          <a:xfrm>
            <a:off x="920834" y="4428834"/>
            <a:ext cx="5152852" cy="4137924"/>
          </a:xfrm>
          <a:prstGeom prst="rect">
            <a:avLst/>
          </a:prstGeom>
          <a:noFill/>
          <a:ln w="9525">
            <a:noFill/>
            <a:miter lim="800000"/>
            <a:headEnd/>
            <a:tailEnd/>
          </a:ln>
          <a:effectLst/>
        </p:spPr>
        <p:txBody>
          <a:bodyPr vert="horz" wrap="square" lIns="94079" tIns="46238" rIns="94079" bIns="462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7" name="Rectangle 7"/>
          <p:cNvSpPr>
            <a:spLocks noGrp="1" noRot="1" noChangeAspect="1" noChangeArrowheads="1" noTextEdit="1"/>
          </p:cNvSpPr>
          <p:nvPr>
            <p:ph type="sldImg" idx="2"/>
          </p:nvPr>
        </p:nvSpPr>
        <p:spPr bwMode="auto">
          <a:xfrm>
            <a:off x="1200150" y="733425"/>
            <a:ext cx="4605338" cy="3454400"/>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3107990550"/>
      </p:ext>
    </p:extLst>
  </p:cSld>
  <p:clrMap bg1="lt1" tx1="dk1" bg2="lt2" tx2="dk2" accent1="accent1" accent2="accent2" accent3="accent3" accent4="accent4" accent5="accent5" accent6="accent6" hlink="hlink" folHlink="folHlink"/>
  <p:notesStyle>
    <a:lvl1pPr algn="l" defTabSz="911225"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911225"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911225"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911225"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16100" algn="l" defTabSz="911225"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Grp="1" noChangeArrowheads="1"/>
          </p:cNvSpPr>
          <p:nvPr>
            <p:ph type="sldNum" sz="quarter" idx="5"/>
          </p:nvPr>
        </p:nvSpPr>
        <p:spPr>
          <a:noFill/>
        </p:spPr>
        <p:txBody>
          <a:bodyPr/>
          <a:lstStyle/>
          <a:p>
            <a:fld id="{A7B7407B-5DC1-4A0B-AD49-55D9C62D7835}" type="slidenum">
              <a:rPr lang="en-US"/>
              <a:pPr/>
              <a:t>1</a:t>
            </a:fld>
            <a:endParaRPr lang="en-US" dirty="0"/>
          </a:p>
        </p:txBody>
      </p:sp>
      <p:sp>
        <p:nvSpPr>
          <p:cNvPr id="36867" name="Rectangle 2"/>
          <p:cNvSpPr>
            <a:spLocks noGrp="1" noRot="1" noChangeAspect="1" noChangeArrowheads="1" noTextEdit="1"/>
          </p:cNvSpPr>
          <p:nvPr>
            <p:ph type="sldImg"/>
          </p:nvPr>
        </p:nvSpPr>
        <p:spPr>
          <a:xfrm>
            <a:off x="1238250" y="766763"/>
            <a:ext cx="4640263" cy="3479800"/>
          </a:xfrm>
          <a:ln/>
        </p:spPr>
      </p:sp>
      <p:sp>
        <p:nvSpPr>
          <p:cNvPr id="36868" name="Rectangle 6"/>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general information regarding CRADAs – self-explanatory.</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what is stated</a:t>
            </a:r>
            <a:r>
              <a:rPr lang="en-US" baseline="0" dirty="0" smtClean="0"/>
              <a:t> in the law regarding potential collaborators.  </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are some of the reasons that</a:t>
            </a:r>
            <a:r>
              <a:rPr lang="en-US" baseline="0" dirty="0" smtClean="0"/>
              <a:t> make CRADAs useful for our R&amp;D efforts…  </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smtClean="0">
                <a:solidFill>
                  <a:schemeClr val="tx1"/>
                </a:solidFill>
                <a:latin typeface="Times New Roman" pitchFamily="18" charset="0"/>
                <a:ea typeface="+mn-ea"/>
                <a:cs typeface="+mn-cs"/>
              </a:rPr>
              <a:t>“The Economy Act </a:t>
            </a:r>
            <a:r>
              <a:rPr lang="en-US" sz="1200" b="1" i="1" u="none" strike="noStrike" kern="1200" baseline="0" dirty="0" smtClean="0">
                <a:solidFill>
                  <a:schemeClr val="tx1"/>
                </a:solidFill>
                <a:latin typeface="Times New Roman" pitchFamily="18" charset="0"/>
                <a:ea typeface="+mn-ea"/>
                <a:cs typeface="+mn-cs"/>
              </a:rPr>
              <a:t>31 U.S.C. §1535 </a:t>
            </a:r>
            <a:r>
              <a:rPr lang="en-US" sz="1200" b="0" i="0" u="none" strike="noStrike" kern="1200" baseline="0" dirty="0" smtClean="0">
                <a:solidFill>
                  <a:schemeClr val="tx1"/>
                </a:solidFill>
                <a:latin typeface="Times New Roman" pitchFamily="18" charset="0"/>
                <a:ea typeface="+mn-ea"/>
                <a:cs typeface="+mn-cs"/>
              </a:rPr>
              <a:t>provides authority for federal agencies to order goods and services from major organizations within the same agency or other federal agencies and to pay the actual costs of those goods and services. The Congress passed the Act in 1932 to obtain economies of scale and eliminate overlapping activities of the Federal Government. Within the Department, an activity within a </a:t>
            </a:r>
            <a:r>
              <a:rPr lang="en-US" sz="1200" b="0" i="0" u="none" strike="noStrike" kern="1200" baseline="0" dirty="0" err="1" smtClean="0">
                <a:solidFill>
                  <a:schemeClr val="tx1"/>
                </a:solidFill>
                <a:latin typeface="Times New Roman" pitchFamily="18" charset="0"/>
                <a:ea typeface="+mn-ea"/>
                <a:cs typeface="+mn-cs"/>
              </a:rPr>
              <a:t>DoD</a:t>
            </a:r>
            <a:r>
              <a:rPr lang="en-US" sz="1200" b="0" i="0" u="none" strike="noStrike" kern="1200" baseline="0" dirty="0" smtClean="0">
                <a:solidFill>
                  <a:schemeClr val="tx1"/>
                </a:solidFill>
                <a:latin typeface="Times New Roman" pitchFamily="18" charset="0"/>
                <a:ea typeface="+mn-ea"/>
                <a:cs typeface="+mn-cs"/>
              </a:rPr>
              <a:t> Component may place an order for goods or services with (1) another activity within the same </a:t>
            </a:r>
            <a:r>
              <a:rPr lang="en-US" sz="1200" b="0" i="0" u="none" strike="noStrike" kern="1200" baseline="0" dirty="0" err="1" smtClean="0">
                <a:solidFill>
                  <a:schemeClr val="tx1"/>
                </a:solidFill>
                <a:latin typeface="Times New Roman" pitchFamily="18" charset="0"/>
                <a:ea typeface="+mn-ea"/>
                <a:cs typeface="+mn-cs"/>
              </a:rPr>
              <a:t>DoD</a:t>
            </a:r>
            <a:r>
              <a:rPr lang="en-US" sz="1200" b="0" i="0" u="none" strike="noStrike" kern="1200" baseline="0" dirty="0" smtClean="0">
                <a:solidFill>
                  <a:schemeClr val="tx1"/>
                </a:solidFill>
                <a:latin typeface="Times New Roman" pitchFamily="18" charset="0"/>
                <a:ea typeface="+mn-ea"/>
                <a:cs typeface="+mn-cs"/>
              </a:rPr>
              <a:t> Component, (2) another </a:t>
            </a:r>
            <a:r>
              <a:rPr lang="en-US" sz="1200" b="0" i="0" u="none" strike="noStrike" kern="1200" baseline="0" dirty="0" err="1" smtClean="0">
                <a:solidFill>
                  <a:schemeClr val="tx1"/>
                </a:solidFill>
                <a:latin typeface="Times New Roman" pitchFamily="18" charset="0"/>
                <a:ea typeface="+mn-ea"/>
                <a:cs typeface="+mn-cs"/>
              </a:rPr>
              <a:t>DoD</a:t>
            </a:r>
            <a:r>
              <a:rPr lang="en-US" sz="1200" b="0" i="0" u="none" strike="noStrike" kern="1200" baseline="0" dirty="0" smtClean="0">
                <a:solidFill>
                  <a:schemeClr val="tx1"/>
                </a:solidFill>
                <a:latin typeface="Times New Roman" pitchFamily="18" charset="0"/>
                <a:ea typeface="+mn-ea"/>
                <a:cs typeface="+mn-cs"/>
              </a:rPr>
              <a:t> Component, or (3) with another federal agency.”  It also requires that we receive the money directly from the other agency (money can’t be sent to a contractor and then be given to another federal agency because then there would be pass-thru charges – costing the </a:t>
            </a:r>
            <a:r>
              <a:rPr lang="en-US" sz="1200" b="0" i="0" u="none" strike="noStrike" kern="1200" baseline="0" dirty="0" err="1" smtClean="0">
                <a:solidFill>
                  <a:schemeClr val="tx1"/>
                </a:solidFill>
                <a:latin typeface="Times New Roman" pitchFamily="18" charset="0"/>
                <a:ea typeface="+mn-ea"/>
                <a:cs typeface="+mn-cs"/>
              </a:rPr>
              <a:t>govt</a:t>
            </a:r>
            <a:r>
              <a:rPr lang="en-US" sz="1200" b="0" i="0" u="none" strike="noStrike" kern="1200" baseline="0" dirty="0" smtClean="0">
                <a:solidFill>
                  <a:schemeClr val="tx1"/>
                </a:solidFill>
                <a:latin typeface="Times New Roman" pitchFamily="18" charset="0"/>
                <a:ea typeface="+mn-ea"/>
                <a:cs typeface="+mn-cs"/>
              </a:rPr>
              <a:t> additional money).</a:t>
            </a:r>
          </a:p>
          <a:p>
            <a:endParaRPr lang="en-US" sz="1200" b="0" i="0" u="none" strike="noStrike" kern="1200" baseline="0" dirty="0" smtClean="0">
              <a:solidFill>
                <a:schemeClr val="tx1"/>
              </a:solidFill>
              <a:latin typeface="Times New Roman" pitchFamily="18" charset="0"/>
              <a:ea typeface="+mn-ea"/>
              <a:cs typeface="+mn-cs"/>
            </a:endParaRPr>
          </a:p>
          <a:p>
            <a:r>
              <a:rPr lang="en-US" sz="1200" b="0" i="0" u="none" strike="noStrike" kern="1200" baseline="0" dirty="0" smtClean="0">
                <a:solidFill>
                  <a:schemeClr val="tx1"/>
                </a:solidFill>
                <a:latin typeface="Times New Roman" pitchFamily="18" charset="0"/>
                <a:ea typeface="+mn-ea"/>
                <a:cs typeface="+mn-cs"/>
              </a:rPr>
              <a:t>Most people stick to a non-classified work plan only, but there is an option for those situations where you really need to describe classified work in the work plan.  Security office must be involved in development of DD 254s – these take a little time to process, so don’t wait until the last minute to start working on it.  </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general information regarding CRADAs – self-explanatory.</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the items</a:t>
            </a:r>
            <a:r>
              <a:rPr lang="en-US" baseline="0" dirty="0" smtClean="0"/>
              <a:t> we are going to cover for CRADAs.  The CRADA itself has 3 Sections.  The first is the legal boilerplate, the second is the Joint Work Plan, the third is the signatures.  We are going to cover Section II, Joint Work Plan first – that is the part that you will spend most of your time developing.  Then we will cover Section I and Section III.</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Don’t develop the work plan independently of your Collaborator</a:t>
            </a:r>
            <a:r>
              <a:rPr lang="en-US" baseline="0" dirty="0" smtClean="0"/>
              <a:t>  - this is something that both of you must be involved with and agree upon.  The first item required is the title of the effort.   Article A is a brief description of what you are going to do – this is kind of like an abstract.  Article B is the section where you describe the objectives, the transfer that is occurring, and what the benefits are to the AF and the Collaborator.  Throughout the Work Plan in the model CRADA, there are many questions listed to help you determine what information to put in the work plan.  You don’t have to answer every question, but you should view as a guide to help you think about what it is you want to do and why you want to do it.</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Article A is a brief description of what you are going to do – this is kind of like an abstract.  Article B is the section where you describe the objectives, the transfer that is occurring, and what the benefits are to the AF and the Collaborator.  Throughout the Work Plan in the model CRADA, there are many questions listed to help you determine what information to put in the work plan.  You don’t have to answer every question, but you should view as a guide to help you think about what it is you want to do and why you want to do it.</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Article</a:t>
            </a:r>
            <a:r>
              <a:rPr lang="en-US" baseline="0" dirty="0" smtClean="0"/>
              <a:t> C is the section where you describe the background to the effort and how it developed.  It’s also where you identify any other participants in the effort – it’s very important that we and the collaborator know about any other organizations, whether they are companies or universities or other federal labs, so we can be aware of any conflicts between the parties regarding IP.  I will cover this again when we go over Section I.</a:t>
            </a:r>
          </a:p>
          <a:p>
            <a:endParaRPr lang="en-US" baseline="0" dirty="0" smtClean="0"/>
          </a:p>
          <a:p>
            <a:r>
              <a:rPr lang="en-US" dirty="0" smtClean="0"/>
              <a:t>Article</a:t>
            </a:r>
            <a:r>
              <a:rPr lang="en-US" baseline="0" dirty="0" smtClean="0"/>
              <a:t> D is where you define what tasks each party will be responsible for under the CRADA.  And list any milestones (i.e., when equipment will be delivered, when tests will be conducted, etc).  The definition of the tasks should help you define the milestones.</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Article</a:t>
            </a:r>
            <a:r>
              <a:rPr lang="en-US" baseline="0" dirty="0" smtClean="0"/>
              <a:t> E is very important!  This is where all the background technology is identified.  You have to identify your background technology as well as the collaborator defining theirs.  We are going to cover this many times – background technology must be identified and marked appropriately.  We don’t have rights to use the background technology as we would the information developed under the CRADA, so it’s important to know what is background and what is new info.  Did I mention that it must be marked????</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Article F is where you identify</a:t>
            </a:r>
            <a:r>
              <a:rPr lang="en-US" baseline="0" dirty="0" smtClean="0"/>
              <a:t> any deliverables – if equipment is going to the collaborator make sure you notify LMCA and fill out any forms necessary so they know where the equipment is.  Also identify who is paying for the transportation and other expenses.    If a report will be written at the end of the CRADA, identify who will write it, what format should be used, and when it is due.  You can write a conference paper together or individually and use that as a report if you want.  </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we’ll cover Section I.  This section is RARELY altered, so please be aware up front that this wording</a:t>
            </a:r>
            <a:r>
              <a:rPr lang="en-US" baseline="0" dirty="0" smtClean="0"/>
              <a:t> will only be changed in extreme circumstances for exceptionally good reasons.  Or in other words – pretty much never.</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 thing we will cover</a:t>
            </a:r>
            <a:r>
              <a:rPr lang="en-US" baseline="0" dirty="0" smtClean="0"/>
              <a:t> are some of the definitions that are in Article 2.  All of the definitions are important, but these are the ones that really need to be highlighted.  </a:t>
            </a:r>
          </a:p>
          <a:p>
            <a:endParaRPr lang="en-US" baseline="0" dirty="0" smtClean="0"/>
          </a:p>
          <a:p>
            <a:r>
              <a:rPr lang="en-US" baseline="0" dirty="0" smtClean="0"/>
              <a:t>2.9 is the definition of Proprietary Information – I’m not going to read it, you can do that yourself.  What’s important here is that it describes what information a company can mark proprietary and what they cannot.  </a:t>
            </a:r>
          </a:p>
          <a:p>
            <a:endParaRPr lang="en-US" baseline="0" dirty="0" smtClean="0"/>
          </a:p>
          <a:p>
            <a:r>
              <a:rPr lang="en-US" baseline="0" dirty="0" smtClean="0"/>
              <a:t>2.10 defines Restricted Access Information – which is AF information that would be marked proprietary if we were a company and not the govt. </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23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2.11 defines protected information as all</a:t>
            </a:r>
            <a:r>
              <a:rPr lang="en-US" baseline="0" dirty="0" smtClean="0"/>
              <a:t> information developed under the agreement that meets the definition of proprietary or restricted access.</a:t>
            </a:r>
          </a:p>
          <a:p>
            <a:endParaRPr lang="en-US" baseline="0" dirty="0" smtClean="0"/>
          </a:p>
          <a:p>
            <a:r>
              <a:rPr lang="en-US" baseline="0" dirty="0" smtClean="0"/>
              <a:t>2.12 Background technology is defined as any information developed by either party PRIOR to the agreement that is owned solely by that party.  The other party has NO RIGHTS to the background technology unless the Work Plan states differently.  It does not include information that is not reduced to writing.</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24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special purpose</a:t>
            </a:r>
            <a:r>
              <a:rPr lang="en-US" baseline="0" dirty="0" smtClean="0"/>
              <a:t> license allows us to continue to use any intellectual property developed under the CRADA for research or other government purposes.  This can include a competitive procurement, but does not include allowing someone to use it for commercial purposes.  </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25</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can be paid for our work…define the payments in article 3, section I and the work plan.  The finance office is responsible for receiving any money and setting up the account to handle it.  The local DFAS determines how the check should be made out.  Here’s an idea of the types of things for which we can request reimbursement under a CRADA.  We can have a net profit from a CRADA…</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most cases, what we are getting out of</a:t>
            </a:r>
            <a:r>
              <a:rPr lang="en-US" baseline="0" dirty="0" smtClean="0"/>
              <a:t> the CRADA is valuable enough that we don’t request payment.  This is completely different from what is required under a Commercial Test Agreement (CTA) – which will be covered later in this briefing.</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patent attorneys will be providing a briefing on the patenting process including filing invention disclosures at a different time.  Before we discuss what’ in the CRADA though, I just wanted to emphasize a few things regarding intellectual property.  S&amp;Es need to be paying attention to any new information resulting from a CRADA and bringing it to the attention of the ORTA and the servicing patent attorneys so that we can make sure the AF rights in the technology are protected.  Please do not discuss your ideas with your potential collaborator without an NDA or a CRADA in place to protect your rights.  We actually had a case where a company filed for a patent on our ideas two days before they signed the NDA.  Our S&amp;Es thought that they had not revealed that much information to the company, but apparently they did.  We also have a patent filed for on the ideas, so now the lawyers have to get the other patent voided….(if they can).  SO  be careful what you say before the agreements are signed if you have any patentable ideas.</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28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Article 4 cover</a:t>
            </a:r>
            <a:r>
              <a:rPr lang="en-US" baseline="0" dirty="0" smtClean="0"/>
              <a:t>s all the IP – who owns it – which is pretty straightforward.  It also states that the collaborator has an option to elect title to any of our inventions (which speeds commercialization) and that they can choose an exclusive or non-exclusive license.  They DO have to submit a satisfactory commercialization plan  and that plan is usually proprietary to the collaborator because it contains information about market research,  scale-up plans and other business related information.  </a:t>
            </a:r>
          </a:p>
          <a:p>
            <a:endParaRPr lang="en-US" baseline="0" dirty="0" smtClean="0"/>
          </a:p>
          <a:p>
            <a:r>
              <a:rPr lang="en-US" baseline="0" dirty="0" smtClean="0"/>
              <a:t>If the collaborator chooses not to file, and the AF employees choose to file, then we use the procedures identified by the servicing patent office, which for Wright Patt and Edwards is AFMC LO/JAZ.  If you don’t know what the process is contact the ORTA</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29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Article 4 also covers rights</a:t>
            </a:r>
            <a:r>
              <a:rPr lang="en-US" baseline="0" dirty="0" smtClean="0"/>
              <a:t> of third parties – which would be anyone else involved in the effort that is not a signatory to the agreement.  This would include our on-site contractors.  We (and the collaborator) have to identify anyone else involved in the CRADA so we can work out any conflicts in rights.  For instance, the Bayh-Dole Act clause in our contracts gives rights to the support contractors that conflict with the rights we give collaborators under the CRADA.  Either party can object to the use of additional contractors or universities – but first they must be identified.  </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are all the different mechanisms that can be used for tech transfer and the laws that provide the authority.  Some are done through the contracting office, but the one we will be covering in this briefing is the CRADA.</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IMPORTANT!  Background technology must be marked.  We do not have rights in any background technology so it is important that can differentiate between information that was brought INTO the CRADA as opposed to what was developed under the CRADA.  The collaborator has 30 days to reduce to writing anything that is disclosed orally or visually.  You must keep a record of all background technology in your CRADA file.  This last bullet is important – if anyone fails to properly mark either background technology or other protected information, then neither party will be liable for the release of the information.</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31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pretty straightforward.</a:t>
            </a:r>
            <a:r>
              <a:rPr lang="en-US" baseline="0" dirty="0" smtClean="0"/>
              <a:t>  The term is determined based on what you need to do under the CRADA – usually between 1-5 years.  You can always modify the agreement to extend the term.  There is a difference between a modification and an amendment which is defined in this article.  </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32</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Self-explanatory.  There</a:t>
            </a:r>
            <a:r>
              <a:rPr lang="en-US" baseline="0" dirty="0" smtClean="0"/>
              <a:t> are a lot of words in the CRADA for the last bullet, but essentially all it means is that there is extra scrutiny for foreign companies.</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33</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Collaborator</a:t>
            </a:r>
            <a:r>
              <a:rPr lang="en-US" baseline="0" dirty="0" smtClean="0"/>
              <a:t> is responsible for self-certifying the information listed.  There is a more involved approval process for a CRADA involving a foreign company – the ORTA will assist in requesting approval from the organizations listed above when developing a foreign CRADA.  We use the State Dept definition of domestic vs foreign.  So any company that is incorporated in the US and physically located in the US is considered a domestic company.  Foreign companies are those that are foreign-owned and located outside the US.  </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34</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a lot</a:t>
            </a:r>
            <a:r>
              <a:rPr lang="en-US" baseline="0" dirty="0" smtClean="0"/>
              <a:t> of clauses in Article 11, I’m going to highlight a few key ones.  If the collaborator wants to send out a press release, it has to go through PA for clearance.  As do any publications which have government authors.  We still have to review any publications prior to release, but the CRADA doesn’t specifically state that all publications must be cleared by PA.  Also, if we intend to use any of the information from a CRADA in a procurement document we must give the Collaborator the opportunity to review the information prior to publication so they can make sure we didn’t use any of their proprietary information.  However, we can’t give them a copy of the procurement document ahead of time because that’s not legal – so we have to provide a summary for them to review.  They have 90 days to object and if they don’t then assent is assumed.</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35</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Still have to protect any</a:t>
            </a:r>
            <a:r>
              <a:rPr lang="en-US" baseline="0" dirty="0" smtClean="0"/>
              <a:t> controlled information at the level it need to be protected – nothing in the CRADA exempts us from any other laws we must follow.  Usually these agreements are unclassified, but you can have a classified one if it is set up that way.  </a:t>
            </a:r>
          </a:p>
          <a:p>
            <a:endParaRPr lang="en-US" baseline="0" dirty="0" smtClean="0"/>
          </a:p>
          <a:p>
            <a:r>
              <a:rPr lang="en-US" baseline="0" dirty="0" smtClean="0"/>
              <a:t>It’s really important that records are kept of information that is provided to and developed under the CRADA, so that if you can refer to them if you want to use the information for something else – it will help you remember what you have the right to use and what you don’t.   You don’t need a separate case file, you can file them with an existing in-house file or other case file that is related to the effort.  More information is in AFRLI 61-201</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36</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Self-explanatory</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37</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articles were not covered in the briefing  but they are still important.</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38</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Please remember that only those who are authorized</a:t>
            </a:r>
            <a:r>
              <a:rPr lang="en-US" baseline="0" dirty="0" smtClean="0"/>
              <a:t> to sign these agreements can sign them.  Branch chiefs and S&amp;Es are not authorized to sign any agreements.  If they are signed by other than the authorized individuals then they are not valid agreements.  </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39</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effective</a:t>
            </a:r>
            <a:r>
              <a:rPr lang="en-US" baseline="0" dirty="0" smtClean="0"/>
              <a:t> date is the date of the reviewing official – which is the director.  However, there is a provision that if he or she does not take any action within 30 business of receiving it in his or her office, then it becomes effective without signature.</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40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 what is an ORTA.  The ORTA helps figure out what is the best mechanism</a:t>
            </a:r>
            <a:r>
              <a:rPr lang="en-US" baseline="0" dirty="0" smtClean="0"/>
              <a:t> to use for working with your collaborator.  ORTA also assists industry in helping to find POCs for their technologies.  If their technology is not of interest to the AF, I try to direct people to other federal agencies like NASA or DOE.  The ORTA makes sure that everything we are doing is in compliance with DOD and AF policy and also participates in AF, DOD and Federal Lab tech transfer meetings to stay up-to-date on the laws and to learn from the best practices and mistakes of others involved in tech transfer.</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a:t>
            </a:r>
            <a:r>
              <a:rPr lang="en-US" baseline="0" dirty="0" smtClean="0"/>
              <a:t> are three limited purpose CRADAs – which are shorter version of the CRADA that we use for specific purposes.  NDA which allows us to discuss CRADA possibilities and still protect IP – this is only for a year, no extensions.  MTA which is used to allow a collaborator to provide us material for testing and we provide results back to them, but no other collaboration takes place.  We use these a lot in the Fuels area to bring in samples of fuel or additives to take a quick look at them and let the collaborators know if they meet the standard requirements.  </a:t>
            </a:r>
          </a:p>
          <a:p>
            <a:r>
              <a:rPr lang="en-US" baseline="0" dirty="0" smtClean="0"/>
              <a:t>And the third is Software Use Agreement which is used quite often by the Information Directorate to allow companies to get copies of AFRL/RI software (for a fee) and evaluate its utility.</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41</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is the basic process for developing a CRADA.</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42</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process has become mostly</a:t>
            </a:r>
            <a:r>
              <a:rPr lang="en-US" baseline="0" dirty="0" smtClean="0"/>
              <a:t> electronic.  Division chiefs and Director will get a hard copy to sign, but all transmittals between collaborator and AF are electronic.  </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43</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44</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Self-explanatory</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45</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46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Self-explanatory</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Self-explanatory.  Although</a:t>
            </a:r>
            <a:r>
              <a:rPr lang="en-US" baseline="0" dirty="0" smtClean="0"/>
              <a:t> it should be noted that for the agreements the primary role of the lawyer is to provide legal sufficiency.</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a:t>
            </a:r>
            <a:r>
              <a:rPr lang="en-US" baseline="0" dirty="0" smtClean="0"/>
              <a:t> mechanisms we are going to discuss are great tools to use – but there are some very good reasons why you should be familiar with what the legal language means and why you should pay attention to the information provided and generated under the CRADA.  An AF organization had a CRADA with Spectrum Sciences – the collaborator brought technology that they had previously developed (and owned) into the CRADA to develop a technology.  The CRADA was successful so the AF organization  decided to buy some and put out a solicitation – in which they used proprietary information from Spectrum Sciences.  Also, the same people who worked on the CRADA, worked on the acquisition.  Spectrum Sciences did not win the contract and subsequently sued.  The AF lost the case because the CRADA POCs had not kept good records as to what had been brought into the CRADA and what was proprietary to the company.  So what’s important here is the lessons learned:  make sure everything that a company gives you is marked appropriately – if it’s not, give it back until it is.  Keep a record of what they give you – put it in your CRADA file.  The new model CRADA requires all background technology (technology that’s developed prior to the CRADA) be identified and marked as background technology – this will help you keep track of what was developed under the CRADA and what was developed prior (the rights are different for each situation).  Make sure you are protecting proprietary information that is in your possession.  The other thing to remember is that if a technology developed (at least partially) under a CRADA is going through a procurement then the S&amp;Es that worked on the CRADA should not be the same S&amp;Es working the acquisition.  </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Self</a:t>
            </a:r>
            <a:r>
              <a:rPr lang="en-US" baseline="0" dirty="0" smtClean="0"/>
              <a:t>-explanatory</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general information regarding CRADAs – self-explanatory.</a:t>
            </a:r>
            <a:endParaRPr lang="en-US" dirty="0"/>
          </a:p>
        </p:txBody>
      </p:sp>
      <p:sp>
        <p:nvSpPr>
          <p:cNvPr id="4" name="Slide Number Placeholder 3"/>
          <p:cNvSpPr>
            <a:spLocks noGrp="1"/>
          </p:cNvSpPr>
          <p:nvPr>
            <p:ph type="sldNum" sz="quarter" idx="10"/>
          </p:nvPr>
        </p:nvSpPr>
        <p:spPr/>
        <p:txBody>
          <a:bodyPr/>
          <a:lstStyle/>
          <a:p>
            <a:pPr>
              <a:defRPr/>
            </a:pPr>
            <a:fld id="{8727CA25-74E3-4D33-9301-8C7CD012E20C}"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prstGeom prst="rect">
            <a:avLst/>
          </a:prstGeom>
        </p:spPr>
        <p:txBody>
          <a:bodyPr anchor="ctr" anchorCtr="0"/>
          <a:lstStyle>
            <a:lvl1pPr>
              <a:defRPr sz="3200" b="1">
                <a:latin typeface="Arial" pitchFamily="34" charset="0"/>
                <a:cs typeface="Arial" pitchFamily="34" charset="0"/>
              </a:defRPr>
            </a:lvl1pPr>
          </a:lstStyle>
          <a:p>
            <a:r>
              <a:rPr lang="en-US" smtClean="0"/>
              <a:t>Click to edit Master title style</a:t>
            </a:r>
            <a:endParaRPr lang="en-US" dirty="0"/>
          </a:p>
        </p:txBody>
      </p:sp>
      <p:sp>
        <p:nvSpPr>
          <p:cNvPr id="13" name="Text Box 2"/>
          <p:cNvSpPr txBox="1">
            <a:spLocks noChangeArrowheads="1"/>
          </p:cNvSpPr>
          <p:nvPr userDrawn="1"/>
        </p:nvSpPr>
        <p:spPr bwMode="auto">
          <a:xfrm>
            <a:off x="202075" y="5636096"/>
            <a:ext cx="4032448" cy="457200"/>
          </a:xfrm>
          <a:prstGeom prst="rect">
            <a:avLst/>
          </a:prstGeom>
          <a:noFill/>
          <a:ln w="9525" algn="ctr">
            <a:noFill/>
            <a:miter lim="800000"/>
            <a:headEnd/>
            <a:tailEnd/>
          </a:ln>
          <a:effectLst/>
        </p:spPr>
        <p:txBody>
          <a:bodyPr anchor="ctr"/>
          <a:lstStyle/>
          <a:p>
            <a:pPr algn="ctr" fontAlgn="auto">
              <a:spcBef>
                <a:spcPct val="0"/>
              </a:spcBef>
              <a:spcAft>
                <a:spcPts val="0"/>
              </a:spcAft>
              <a:defRPr/>
            </a:pPr>
            <a:r>
              <a:rPr lang="en-US" sz="1800" i="1" dirty="0">
                <a:solidFill>
                  <a:prstClr val="black"/>
                </a:solidFill>
                <a:effectLst>
                  <a:outerShdw blurRad="38100" dist="38100" dir="2700000" algn="tl">
                    <a:srgbClr val="C0C0C0"/>
                  </a:outerShdw>
                </a:effectLst>
                <a:latin typeface="Arial" pitchFamily="34" charset="0"/>
              </a:rPr>
              <a:t>Integrity </a:t>
            </a:r>
            <a:r>
              <a:rPr lang="en-US" sz="1800" i="1" dirty="0">
                <a:solidFill>
                  <a:prstClr val="black"/>
                </a:solidFill>
                <a:effectLst>
                  <a:outerShdw blurRad="38100" dist="38100" dir="2700000" algn="tl">
                    <a:srgbClr val="C0C0C0"/>
                  </a:outerShdw>
                </a:effectLst>
                <a:latin typeface="Arial" pitchFamily="34" charset="0"/>
                <a:sym typeface="Wingdings" pitchFamily="2" charset="2"/>
              </a:rPr>
              <a:t> </a:t>
            </a:r>
            <a:r>
              <a:rPr lang="en-US" sz="1800" i="1" dirty="0">
                <a:solidFill>
                  <a:prstClr val="black"/>
                </a:solidFill>
                <a:effectLst>
                  <a:outerShdw blurRad="38100" dist="38100" dir="2700000" algn="tl">
                    <a:srgbClr val="C0C0C0"/>
                  </a:outerShdw>
                </a:effectLst>
                <a:latin typeface="Arial" pitchFamily="34" charset="0"/>
              </a:rPr>
              <a:t>Service </a:t>
            </a:r>
            <a:r>
              <a:rPr lang="en-US" sz="1800" i="1" dirty="0">
                <a:solidFill>
                  <a:prstClr val="black"/>
                </a:solidFill>
                <a:effectLst>
                  <a:outerShdw blurRad="38100" dist="38100" dir="2700000" algn="tl">
                    <a:srgbClr val="C0C0C0"/>
                  </a:outerShdw>
                </a:effectLst>
                <a:latin typeface="Arial" pitchFamily="34" charset="0"/>
                <a:sym typeface="Wingdings" pitchFamily="2" charset="2"/>
              </a:rPr>
              <a:t> </a:t>
            </a:r>
            <a:r>
              <a:rPr lang="en-US" sz="1800" i="1" dirty="0">
                <a:solidFill>
                  <a:prstClr val="black"/>
                </a:solidFill>
                <a:effectLst>
                  <a:outerShdw blurRad="38100" dist="38100" dir="2700000" algn="tl">
                    <a:srgbClr val="C0C0C0"/>
                  </a:outerShdw>
                </a:effectLst>
                <a:latin typeface="Arial" pitchFamily="34" charset="0"/>
              </a:rPr>
              <a:t>Excellence</a:t>
            </a:r>
          </a:p>
        </p:txBody>
      </p:sp>
      <p:sp>
        <p:nvSpPr>
          <p:cNvPr id="15" name="Text Box 2"/>
          <p:cNvSpPr txBox="1">
            <a:spLocks noChangeArrowheads="1"/>
          </p:cNvSpPr>
          <p:nvPr userDrawn="1"/>
        </p:nvSpPr>
        <p:spPr bwMode="auto">
          <a:xfrm>
            <a:off x="4800600" y="3124200"/>
            <a:ext cx="4038600" cy="1143000"/>
          </a:xfrm>
          <a:prstGeom prst="rect">
            <a:avLst/>
          </a:prstGeom>
          <a:noFill/>
          <a:ln w="9525" algn="ctr">
            <a:noFill/>
            <a:miter lim="800000"/>
            <a:headEnd/>
            <a:tailEnd/>
          </a:ln>
          <a:effectLst/>
        </p:spPr>
        <p:txBody>
          <a:bodyPr anchor="ctr"/>
          <a:lstStyle/>
          <a:p>
            <a:pPr algn="r" fontAlgn="auto">
              <a:spcBef>
                <a:spcPct val="0"/>
              </a:spcBef>
              <a:spcAft>
                <a:spcPts val="0"/>
              </a:spcAft>
              <a:defRPr/>
            </a:pPr>
            <a:endParaRPr lang="en-US" dirty="0">
              <a:solidFill>
                <a:prstClr val="black"/>
              </a:solidFill>
              <a:latin typeface="Arial" pitchFamily="34" charset="0"/>
            </a:endParaRPr>
          </a:p>
        </p:txBody>
      </p:sp>
      <p:sp>
        <p:nvSpPr>
          <p:cNvPr id="14" name="Content Placeholder 3"/>
          <p:cNvSpPr>
            <a:spLocks noGrp="1"/>
          </p:cNvSpPr>
          <p:nvPr>
            <p:ph sz="half" idx="2" hasCustomPrompt="1"/>
          </p:nvPr>
        </p:nvSpPr>
        <p:spPr>
          <a:xfrm>
            <a:off x="4648200" y="1600201"/>
            <a:ext cx="4038600" cy="1676400"/>
          </a:xfrm>
          <a:prstGeom prst="rect">
            <a:avLst/>
          </a:prstGeom>
        </p:spPr>
        <p:txBody>
          <a:bodyPr anchor="ctr" anchorCtr="0"/>
          <a:lstStyle>
            <a:lvl1pPr algn="r">
              <a:buNone/>
              <a:defRPr sz="2800" b="1">
                <a:latin typeface="Arial"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Briefing Title</a:t>
            </a:r>
          </a:p>
        </p:txBody>
      </p:sp>
      <p:sp>
        <p:nvSpPr>
          <p:cNvPr id="16" name="Content Placeholder 3"/>
          <p:cNvSpPr>
            <a:spLocks noGrp="1"/>
          </p:cNvSpPr>
          <p:nvPr>
            <p:ph sz="half" idx="10" hasCustomPrompt="1"/>
          </p:nvPr>
        </p:nvSpPr>
        <p:spPr>
          <a:xfrm>
            <a:off x="4648200" y="3657600"/>
            <a:ext cx="4038600" cy="533400"/>
          </a:xfrm>
          <a:prstGeom prst="rect">
            <a:avLst/>
          </a:prstGeom>
        </p:spPr>
        <p:txBody>
          <a:bodyPr anchor="ctr" anchorCtr="0"/>
          <a:lstStyle>
            <a:lvl1pPr algn="r">
              <a:buNone/>
              <a:defRPr sz="2000" b="1">
                <a:latin typeface="Arial"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Date: DD MM YYYY</a:t>
            </a:r>
          </a:p>
        </p:txBody>
      </p:sp>
      <p:sp>
        <p:nvSpPr>
          <p:cNvPr id="17" name="Content Placeholder 3"/>
          <p:cNvSpPr>
            <a:spLocks noGrp="1"/>
          </p:cNvSpPr>
          <p:nvPr>
            <p:ph sz="half" idx="11" hasCustomPrompt="1"/>
          </p:nvPr>
        </p:nvSpPr>
        <p:spPr>
          <a:xfrm>
            <a:off x="4648200" y="4495800"/>
            <a:ext cx="4038600" cy="1676400"/>
          </a:xfrm>
          <a:prstGeom prst="rect">
            <a:avLst/>
          </a:prstGeom>
        </p:spPr>
        <p:txBody>
          <a:bodyPr anchor="ctr" anchorCtr="0"/>
          <a:lstStyle>
            <a:lvl1pPr algn="r">
              <a:buNone/>
              <a:defRPr sz="2000" b="1">
                <a:latin typeface="Arial"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Name, Rank, Office Symbol,   Air Force Research Laboratory (each on separate lines)</a:t>
            </a:r>
          </a:p>
          <a:p>
            <a:pPr lvl="0"/>
            <a:endParaRPr lang="en-US" dirty="0" smtClean="0"/>
          </a:p>
        </p:txBody>
      </p:sp>
      <p:pic>
        <p:nvPicPr>
          <p:cNvPr id="9" name="Picture 2" descr="C:\Users\hubermc\Desktop\AFRL_shield_briefing_templates\AFRL_Shield_Logo_2011_PMS_colors.png"/>
          <p:cNvPicPr>
            <a:picLocks noChangeAspect="1" noChangeArrowheads="1"/>
          </p:cNvPicPr>
          <p:nvPr userDrawn="1"/>
        </p:nvPicPr>
        <p:blipFill>
          <a:blip r:embed="rId2" cstate="print"/>
          <a:srcRect/>
          <a:stretch>
            <a:fillRect/>
          </a:stretch>
        </p:blipFill>
        <p:spPr bwMode="auto">
          <a:xfrm>
            <a:off x="343924" y="1916447"/>
            <a:ext cx="3748751" cy="3728720"/>
          </a:xfrm>
          <a:prstGeom prst="rect">
            <a:avLst/>
          </a:prstGeom>
          <a:noFill/>
        </p:spPr>
      </p:pic>
    </p:spTree>
    <p:extLst>
      <p:ext uri="{BB962C8B-B14F-4D97-AF65-F5344CB8AC3E}">
        <p14:creationId xmlns:p14="http://schemas.microsoft.com/office/powerpoint/2010/main" val="369282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909046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65200"/>
          </a:xfrm>
          <a:prstGeom prst="rect">
            <a:avLst/>
          </a:prstGeom>
        </p:spPr>
        <p:txBody>
          <a:bodyPr anchor="ctr" anchorCtr="0"/>
          <a:lstStyle>
            <a:lvl1pPr>
              <a:lnSpc>
                <a:spcPct val="80000"/>
              </a:lnSpc>
              <a:defRPr sz="3200" b="1">
                <a:latin typeface="Arial" pitchFamily="34" charset="0"/>
                <a:cs typeface="Arial" pitchFamily="34" charset="0"/>
              </a:defRPr>
            </a:lvl1pPr>
          </a:lstStyle>
          <a:p>
            <a:r>
              <a:rPr lang="en-US" smtClean="0"/>
              <a:t>Click to edit Master 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fontAlgn="auto">
              <a:spcBef>
                <a:spcPts val="0"/>
              </a:spcBef>
              <a:spcAft>
                <a:spcPts val="0"/>
              </a:spcAft>
            </a:pPr>
            <a:fld id="{345044D9-DFD6-4955-B56A-D4D40C707894}" type="datetimeFigureOut">
              <a:rPr lang="en-US" sz="1800" b="0" smtClean="0">
                <a:solidFill>
                  <a:prstClr val="black"/>
                </a:solidFill>
                <a:latin typeface="Calibri"/>
              </a:rPr>
              <a:pPr fontAlgn="auto">
                <a:spcBef>
                  <a:spcPts val="0"/>
                </a:spcBef>
                <a:spcAft>
                  <a:spcPts val="0"/>
                </a:spcAft>
              </a:pPr>
              <a:t>5/10/2013</a:t>
            </a:fld>
            <a:endParaRPr lang="en-US" sz="1800" b="0" dirty="0">
              <a:solidFill>
                <a:prstClr val="black"/>
              </a:solidFill>
              <a:latin typeface="Calibri"/>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fontAlgn="auto">
              <a:spcBef>
                <a:spcPts val="0"/>
              </a:spcBef>
              <a:spcAft>
                <a:spcPts val="0"/>
              </a:spcAft>
            </a:pPr>
            <a:endParaRPr lang="en-US" sz="1800" b="0" dirty="0">
              <a:solidFill>
                <a:prstClr val="black"/>
              </a:solidFill>
              <a:latin typeface="Calibri"/>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auto">
              <a:spcBef>
                <a:spcPts val="0"/>
              </a:spcBef>
              <a:spcAft>
                <a:spcPts val="0"/>
              </a:spcAft>
            </a:pPr>
            <a:fld id="{4FCA37BE-2256-40DF-A1E6-2D0988E776E9}" type="slidenum">
              <a:rPr lang="en-US" sz="1800" b="0" smtClean="0">
                <a:solidFill>
                  <a:prstClr val="black"/>
                </a:solidFill>
                <a:latin typeface="Calibri"/>
              </a:rPr>
              <a:pPr fontAlgn="auto">
                <a:spcBef>
                  <a:spcPts val="0"/>
                </a:spcBef>
                <a:spcAft>
                  <a:spcPts val="0"/>
                </a:spcAft>
              </a:pPr>
              <a:t>‹#›</a:t>
            </a:fld>
            <a:endParaRPr lang="en-US" sz="1800" b="0" dirty="0">
              <a:solidFill>
                <a:prstClr val="black"/>
              </a:solidFill>
              <a:latin typeface="Calibri"/>
            </a:endParaRPr>
          </a:p>
        </p:txBody>
      </p:sp>
      <p:sp>
        <p:nvSpPr>
          <p:cNvPr id="12" name="Content Placeholder 2"/>
          <p:cNvSpPr>
            <a:spLocks noGrp="1"/>
          </p:cNvSpPr>
          <p:nvPr>
            <p:ph idx="1"/>
          </p:nvPr>
        </p:nvSpPr>
        <p:spPr>
          <a:xfrm>
            <a:off x="182106" y="1371600"/>
            <a:ext cx="8686800" cy="4525963"/>
          </a:xfrm>
          <a:prstGeom prst="rect">
            <a:avLst/>
          </a:prstGeom>
        </p:spPr>
        <p:txBody>
          <a:bodyPr/>
          <a:lstStyle>
            <a:lvl1pPr marL="190500" indent="-190500" defTabSz="893763">
              <a:lnSpc>
                <a:spcPct val="100000"/>
              </a:lnSpc>
              <a:spcBef>
                <a:spcPts val="0"/>
              </a:spcBef>
              <a:buFont typeface="Arial" pitchFamily="34" charset="0"/>
              <a:buChar char="•"/>
              <a:tabLst>
                <a:tab pos="539750" algn="l"/>
              </a:tabLst>
              <a:defRPr sz="2200" b="1">
                <a:latin typeface="Arial" pitchFamily="34" charset="0"/>
                <a:cs typeface="Arial" pitchFamily="34" charset="0"/>
              </a:defRPr>
            </a:lvl1pPr>
            <a:lvl2pPr marL="630238" indent="-287338">
              <a:lnSpc>
                <a:spcPct val="100000"/>
              </a:lnSpc>
              <a:spcBef>
                <a:spcPts val="0"/>
              </a:spcBef>
              <a:defRPr sz="2200" b="1">
                <a:latin typeface="Arial" pitchFamily="34" charset="0"/>
                <a:cs typeface="Arial" pitchFamily="34" charset="0"/>
              </a:defRPr>
            </a:lvl2pPr>
            <a:lvl3pPr marL="911225" indent="-228600">
              <a:lnSpc>
                <a:spcPct val="100000"/>
              </a:lnSpc>
              <a:spcBef>
                <a:spcPts val="0"/>
              </a:spcBef>
              <a:defRPr sz="2200" b="1">
                <a:latin typeface="Arial" pitchFamily="34" charset="0"/>
                <a:cs typeface="Arial" pitchFamily="34" charset="0"/>
              </a:defRPr>
            </a:lvl3pPr>
            <a:lvl4pPr marL="1323975" indent="-228600">
              <a:lnSpc>
                <a:spcPct val="100000"/>
              </a:lnSpc>
              <a:spcBef>
                <a:spcPts val="0"/>
              </a:spcBef>
              <a:defRPr sz="2200" b="1">
                <a:latin typeface="Arial" pitchFamily="34" charset="0"/>
                <a:cs typeface="Arial" pitchFamily="34" charset="0"/>
              </a:defRPr>
            </a:lvl4pPr>
            <a:lvl5pPr marL="1706563" indent="-228600">
              <a:lnSpc>
                <a:spcPct val="100000"/>
              </a:lnSpc>
              <a:spcBef>
                <a:spcPts val="0"/>
              </a:spcBef>
              <a:buFont typeface="Arial" pitchFamily="34" charset="0"/>
              <a:buChar char="•"/>
              <a:defRPr sz="2200" b="1">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3451794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prstGeom prst="rect">
            <a:avLst/>
          </a:prstGeom>
        </p:spPr>
        <p:txBody>
          <a:bodyPr anchor="ctr" anchorCtr="0"/>
          <a:lstStyle>
            <a:lvl1pPr>
              <a:defRPr sz="32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2209800"/>
          </a:xfrm>
          <a:prstGeom prst="rect">
            <a:avLst/>
          </a:prstGeom>
        </p:spPr>
        <p:txBody>
          <a:bodyPr/>
          <a:lstStyle>
            <a:lvl1pPr>
              <a:defRPr sz="2800" b="1">
                <a:latin typeface="Arial"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buFont typeface="Arial" pitchFamily="34" charset="0"/>
              <a:buChar cha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half" idx="2"/>
          </p:nvPr>
        </p:nvSpPr>
        <p:spPr>
          <a:xfrm>
            <a:off x="4648200" y="1600201"/>
            <a:ext cx="4038600" cy="2209800"/>
          </a:xfrm>
          <a:prstGeom prst="rect">
            <a:avLst/>
          </a:prstGeom>
        </p:spPr>
        <p:txBody>
          <a:bodyPr/>
          <a:lstStyle>
            <a:lvl1pPr>
              <a:defRPr sz="2800" b="1">
                <a:latin typeface="Arial"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fontAlgn="auto">
              <a:spcBef>
                <a:spcPts val="0"/>
              </a:spcBef>
              <a:spcAft>
                <a:spcPts val="0"/>
              </a:spcAft>
            </a:pPr>
            <a:fld id="{345044D9-DFD6-4955-B56A-D4D40C707894}" type="datetimeFigureOut">
              <a:rPr lang="en-US" sz="1800" b="0" smtClean="0">
                <a:solidFill>
                  <a:prstClr val="black"/>
                </a:solidFill>
                <a:latin typeface="Calibri"/>
              </a:rPr>
              <a:pPr fontAlgn="auto">
                <a:spcBef>
                  <a:spcPts val="0"/>
                </a:spcBef>
                <a:spcAft>
                  <a:spcPts val="0"/>
                </a:spcAft>
              </a:pPr>
              <a:t>5/10/2013</a:t>
            </a:fld>
            <a:endParaRPr lang="en-US" sz="1800" b="0" dirty="0">
              <a:solidFill>
                <a:prstClr val="black"/>
              </a:solidFill>
              <a:latin typeface="Calibri"/>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fontAlgn="auto">
              <a:spcBef>
                <a:spcPts val="0"/>
              </a:spcBef>
              <a:spcAft>
                <a:spcPts val="0"/>
              </a:spcAft>
            </a:pPr>
            <a:endParaRPr lang="en-US" sz="1800" b="0" dirty="0">
              <a:solidFill>
                <a:prstClr val="black"/>
              </a:solidFill>
              <a:latin typeface="Calibri"/>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fontAlgn="auto">
              <a:spcBef>
                <a:spcPts val="0"/>
              </a:spcBef>
              <a:spcAft>
                <a:spcPts val="0"/>
              </a:spcAft>
            </a:pPr>
            <a:fld id="{4FCA37BE-2256-40DF-A1E6-2D0988E776E9}" type="slidenum">
              <a:rPr lang="en-US" sz="1800" b="0" smtClean="0">
                <a:solidFill>
                  <a:prstClr val="black"/>
                </a:solidFill>
                <a:latin typeface="Calibri"/>
              </a:rPr>
              <a:pPr fontAlgn="auto">
                <a:spcBef>
                  <a:spcPts val="0"/>
                </a:spcBef>
                <a:spcAft>
                  <a:spcPts val="0"/>
                </a:spcAft>
              </a:pPr>
              <a:t>‹#›</a:t>
            </a:fld>
            <a:endParaRPr lang="en-US" sz="1800" b="0" dirty="0">
              <a:solidFill>
                <a:prstClr val="black"/>
              </a:solidFill>
              <a:latin typeface="Calibri"/>
            </a:endParaRPr>
          </a:p>
        </p:txBody>
      </p:sp>
      <p:sp>
        <p:nvSpPr>
          <p:cNvPr id="8" name="Content Placeholder 2"/>
          <p:cNvSpPr>
            <a:spLocks noGrp="1"/>
          </p:cNvSpPr>
          <p:nvPr>
            <p:ph sz="half" idx="13"/>
          </p:nvPr>
        </p:nvSpPr>
        <p:spPr>
          <a:xfrm>
            <a:off x="457200" y="3886200"/>
            <a:ext cx="4038600" cy="2209800"/>
          </a:xfrm>
          <a:prstGeom prst="rect">
            <a:avLst/>
          </a:prstGeom>
        </p:spPr>
        <p:txBody>
          <a:bodyPr/>
          <a:lstStyle>
            <a:lvl1pPr>
              <a:defRPr sz="2800" b="1">
                <a:latin typeface="Arial"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buFont typeface="Arial" pitchFamily="34" charset="0"/>
              <a:buChar char="•"/>
              <a:defRPr sz="1600" b="1" baseline="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2"/>
          <p:cNvSpPr>
            <a:spLocks noGrp="1"/>
          </p:cNvSpPr>
          <p:nvPr>
            <p:ph sz="half" idx="14"/>
          </p:nvPr>
        </p:nvSpPr>
        <p:spPr>
          <a:xfrm>
            <a:off x="4648200" y="3886200"/>
            <a:ext cx="4038600" cy="2209800"/>
          </a:xfrm>
          <a:prstGeom prst="rect">
            <a:avLst/>
          </a:prstGeom>
        </p:spPr>
        <p:txBody>
          <a:bodyPr/>
          <a:lstStyle>
            <a:lvl1pPr>
              <a:defRPr sz="2800" b="1">
                <a:latin typeface="Arial"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buFont typeface="Arial" pitchFamily="34" charset="0"/>
              <a:buChar cha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913722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prstGeom prst="rect">
            <a:avLst/>
          </a:prstGeom>
        </p:spPr>
        <p:txBody>
          <a:bodyPr anchor="ctr" anchorCtr="0"/>
          <a:lstStyle>
            <a:lvl1pPr>
              <a:defRPr sz="32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b="1">
                <a:latin typeface="Arial"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b="1">
                <a:latin typeface="Arial"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fontAlgn="auto">
              <a:spcBef>
                <a:spcPts val="0"/>
              </a:spcBef>
              <a:spcAft>
                <a:spcPts val="0"/>
              </a:spcAft>
            </a:pPr>
            <a:fld id="{345044D9-DFD6-4955-B56A-D4D40C707894}" type="datetimeFigureOut">
              <a:rPr lang="en-US" sz="1800" b="0" smtClean="0">
                <a:solidFill>
                  <a:prstClr val="black"/>
                </a:solidFill>
                <a:latin typeface="Calibri"/>
              </a:rPr>
              <a:pPr fontAlgn="auto">
                <a:spcBef>
                  <a:spcPts val="0"/>
                </a:spcBef>
                <a:spcAft>
                  <a:spcPts val="0"/>
                </a:spcAft>
              </a:pPr>
              <a:t>5/10/2013</a:t>
            </a:fld>
            <a:endParaRPr lang="en-US" sz="1800" b="0" dirty="0">
              <a:solidFill>
                <a:prstClr val="black"/>
              </a:solidFill>
              <a:latin typeface="Calibri"/>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fontAlgn="auto">
              <a:spcBef>
                <a:spcPts val="0"/>
              </a:spcBef>
              <a:spcAft>
                <a:spcPts val="0"/>
              </a:spcAft>
            </a:pPr>
            <a:endParaRPr lang="en-US" sz="1800" b="0" dirty="0">
              <a:solidFill>
                <a:prstClr val="black"/>
              </a:solidFill>
              <a:latin typeface="Calibri"/>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fontAlgn="auto">
              <a:spcBef>
                <a:spcPts val="0"/>
              </a:spcBef>
              <a:spcAft>
                <a:spcPts val="0"/>
              </a:spcAft>
            </a:pPr>
            <a:fld id="{4FCA37BE-2256-40DF-A1E6-2D0988E776E9}" type="slidenum">
              <a:rPr lang="en-US" sz="1800" b="0" smtClean="0">
                <a:solidFill>
                  <a:prstClr val="black"/>
                </a:solidFill>
                <a:latin typeface="Calibri"/>
              </a:rPr>
              <a:pPr fontAlgn="auto">
                <a:spcBef>
                  <a:spcPts val="0"/>
                </a:spcBef>
                <a:spcAft>
                  <a:spcPts val="0"/>
                </a:spcAft>
              </a:pPr>
              <a:t>‹#›</a:t>
            </a:fld>
            <a:endParaRPr lang="en-US" sz="1800" b="0" dirty="0">
              <a:solidFill>
                <a:prstClr val="black"/>
              </a:solidFill>
              <a:latin typeface="Calibri"/>
            </a:endParaRPr>
          </a:p>
        </p:txBody>
      </p:sp>
    </p:spTree>
    <p:extLst>
      <p:ext uri="{BB962C8B-B14F-4D97-AF65-F5344CB8AC3E}">
        <p14:creationId xmlns:p14="http://schemas.microsoft.com/office/powerpoint/2010/main" val="144630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5" name="Text Box 49"/>
          <p:cNvSpPr txBox="1">
            <a:spLocks noChangeArrowheads="1"/>
          </p:cNvSpPr>
          <p:nvPr userDrawn="1"/>
        </p:nvSpPr>
        <p:spPr bwMode="auto">
          <a:xfrm>
            <a:off x="7315200" y="6550223"/>
            <a:ext cx="1828800" cy="307777"/>
          </a:xfrm>
          <a:prstGeom prst="rect">
            <a:avLst/>
          </a:prstGeom>
          <a:noFill/>
          <a:ln w="12700">
            <a:noFill/>
            <a:miter lim="800000"/>
            <a:headEnd type="none" w="sm" len="sm"/>
            <a:tailEnd type="none" w="sm" len="sm"/>
          </a:ln>
          <a:effectLst/>
        </p:spPr>
        <p:txBody>
          <a:bodyPr wrap="square" anchor="ctr">
            <a:spAutoFit/>
          </a:bodyPr>
          <a:lstStyle/>
          <a:p>
            <a:pPr algn="r" fontAlgn="auto">
              <a:spcBef>
                <a:spcPct val="50000"/>
              </a:spcBef>
              <a:spcAft>
                <a:spcPts val="0"/>
              </a:spcAft>
            </a:pPr>
            <a:fld id="{FECCACFC-A1DF-4E05-81FF-9C3E99D1E2C5}" type="slidenum">
              <a:rPr lang="en-US" sz="1400" b="0">
                <a:solidFill>
                  <a:prstClr val="black"/>
                </a:solidFill>
                <a:latin typeface="Arial" pitchFamily="34" charset="0"/>
                <a:cs typeface="Arial" pitchFamily="34" charset="0"/>
              </a:rPr>
              <a:pPr algn="r" fontAlgn="auto">
                <a:spcBef>
                  <a:spcPct val="50000"/>
                </a:spcBef>
                <a:spcAft>
                  <a:spcPts val="0"/>
                </a:spcAft>
              </a:pPr>
              <a:t>‹#›</a:t>
            </a:fld>
            <a:endParaRPr lang="en-US" sz="1400" b="0" dirty="0">
              <a:solidFill>
                <a:prstClr val="black"/>
              </a:solidFill>
              <a:latin typeface="Arial" pitchFamily="34" charset="0"/>
              <a:cs typeface="Arial" pitchFamily="34" charset="0"/>
            </a:endParaRPr>
          </a:p>
        </p:txBody>
      </p:sp>
      <p:sp>
        <p:nvSpPr>
          <p:cNvPr id="11" name="Text Box 5"/>
          <p:cNvSpPr txBox="1">
            <a:spLocks noChangeArrowheads="1"/>
          </p:cNvSpPr>
          <p:nvPr userDrawn="1"/>
        </p:nvSpPr>
        <p:spPr bwMode="auto">
          <a:xfrm>
            <a:off x="1691680" y="6594626"/>
            <a:ext cx="5760640" cy="215444"/>
          </a:xfrm>
          <a:prstGeom prst="rect">
            <a:avLst/>
          </a:prstGeom>
          <a:noFill/>
          <a:ln w="38100" cmpd="dbl">
            <a:noFill/>
            <a:miter lim="800000"/>
            <a:headEnd/>
            <a:tailEnd/>
          </a:ln>
        </p:spPr>
        <p:txBody>
          <a:bodyPr wrap="square">
            <a:spAutoFit/>
          </a:bodyPr>
          <a:lstStyle/>
          <a:p>
            <a:pPr algn="ctr" fontAlgn="auto">
              <a:spcBef>
                <a:spcPts val="0"/>
              </a:spcBef>
              <a:spcAft>
                <a:spcPts val="0"/>
              </a:spcAft>
            </a:pPr>
            <a:r>
              <a:rPr lang="en-US" sz="800" dirty="0" smtClean="0">
                <a:solidFill>
                  <a:prstClr val="black"/>
                </a:solidFill>
                <a:latin typeface="Arial" pitchFamily="34" charset="0"/>
              </a:rPr>
              <a:t>DISTRIBUTION STATEMENT A – Unclassified, Unlimited Distribution</a:t>
            </a:r>
            <a:endParaRPr lang="en-US" sz="800" b="0" dirty="0" smtClean="0">
              <a:solidFill>
                <a:prstClr val="black"/>
              </a:solidFill>
              <a:latin typeface="Arial" pitchFamily="34" charset="0"/>
            </a:endParaRPr>
          </a:p>
        </p:txBody>
      </p:sp>
      <p:sp>
        <p:nvSpPr>
          <p:cNvPr id="14" name="Text Placeholder 13"/>
          <p:cNvSpPr>
            <a:spLocks noGrp="1"/>
          </p:cNvSpPr>
          <p:nvPr>
            <p:ph type="body" sz="quarter" idx="10" hasCustomPrompt="1"/>
          </p:nvPr>
        </p:nvSpPr>
        <p:spPr>
          <a:xfrm>
            <a:off x="1187624" y="1"/>
            <a:ext cx="6840760" cy="1052735"/>
          </a:xfrm>
          <a:prstGeom prst="rect">
            <a:avLst/>
          </a:prstGeom>
        </p:spPr>
        <p:txBody>
          <a:bodyPr anchor="ctr"/>
          <a:lstStyle>
            <a:lvl1pPr algn="ctr">
              <a:buNone/>
              <a:defRPr sz="3600" b="1">
                <a:latin typeface="Arial" pitchFamily="34" charset="0"/>
              </a:defRPr>
            </a:lvl1pPr>
            <a:lvl2pPr>
              <a:defRPr>
                <a:latin typeface="Arial" pitchFamily="34" charset="0"/>
              </a:defRPr>
            </a:lvl2pPr>
            <a:lvl3pPr>
              <a:defRPr>
                <a:latin typeface="Arial" pitchFamily="34" charset="0"/>
              </a:defRPr>
            </a:lvl3pPr>
            <a:lvl4pPr>
              <a:defRPr>
                <a:latin typeface="Arial" pitchFamily="34" charset="0"/>
              </a:defRPr>
            </a:lvl4pPr>
            <a:lvl5pPr>
              <a:defRPr>
                <a:latin typeface="Arial" pitchFamily="34" charset="0"/>
              </a:defRPr>
            </a:lvl5pPr>
          </a:lstStyle>
          <a:p>
            <a:pPr lvl="0"/>
            <a:r>
              <a:rPr lang="en-US" dirty="0" smtClean="0"/>
              <a:t>Questions?</a:t>
            </a:r>
          </a:p>
        </p:txBody>
      </p:sp>
      <p:pic>
        <p:nvPicPr>
          <p:cNvPr id="13" name="Picture 2" descr="C:\Users\HectorHA\AppData\Local\Microsoft\Windows\Temporary Internet Files\Content.Outlook\MKL35CXM\AFRL Globe no tag.jpg"/>
          <p:cNvPicPr>
            <a:picLocks noChangeAspect="1" noChangeArrowheads="1"/>
          </p:cNvPicPr>
          <p:nvPr userDrawn="1"/>
        </p:nvPicPr>
        <p:blipFill>
          <a:blip r:embed="rId2" cstate="print"/>
          <a:srcRect/>
          <a:stretch>
            <a:fillRect/>
          </a:stretch>
        </p:blipFill>
        <p:spPr bwMode="auto">
          <a:xfrm>
            <a:off x="7164288" y="6288205"/>
            <a:ext cx="1402948" cy="557438"/>
          </a:xfrm>
          <a:prstGeom prst="rect">
            <a:avLst/>
          </a:prstGeom>
          <a:noFill/>
        </p:spPr>
      </p:pic>
      <p:grpSp>
        <p:nvGrpSpPr>
          <p:cNvPr id="12" name="Group 11"/>
          <p:cNvGrpSpPr/>
          <p:nvPr userDrawn="1"/>
        </p:nvGrpSpPr>
        <p:grpSpPr>
          <a:xfrm>
            <a:off x="0" y="70914"/>
            <a:ext cx="9144000" cy="1003143"/>
            <a:chOff x="0" y="70913"/>
            <a:chExt cx="9144000" cy="1085234"/>
          </a:xfrm>
        </p:grpSpPr>
        <p:pic>
          <p:nvPicPr>
            <p:cNvPr id="15" name="Picture 8" descr="blue_std"/>
            <p:cNvPicPr>
              <a:picLocks noChangeAspect="1" noChangeArrowheads="1"/>
            </p:cNvPicPr>
            <p:nvPr userDrawn="1"/>
          </p:nvPicPr>
          <p:blipFill>
            <a:blip r:embed="rId3" cstate="print"/>
            <a:srcRect l="14286" r="14286" b="19647"/>
            <a:stretch>
              <a:fillRect/>
            </a:stretch>
          </p:blipFill>
          <p:spPr bwMode="auto">
            <a:xfrm>
              <a:off x="42606" y="70913"/>
              <a:ext cx="1108013" cy="981824"/>
            </a:xfrm>
            <a:prstGeom prst="rect">
              <a:avLst/>
            </a:prstGeom>
            <a:noFill/>
            <a:ln w="9525">
              <a:noFill/>
              <a:miter lim="800000"/>
              <a:headEnd/>
              <a:tailEnd/>
            </a:ln>
          </p:spPr>
        </p:pic>
        <p:sp>
          <p:nvSpPr>
            <p:cNvPr id="20" name="Rectangle 73"/>
            <p:cNvSpPr>
              <a:spLocks noChangeArrowheads="1"/>
            </p:cNvSpPr>
            <p:nvPr userDrawn="1"/>
          </p:nvSpPr>
          <p:spPr bwMode="auto">
            <a:xfrm>
              <a:off x="0" y="1110428"/>
              <a:ext cx="9144000" cy="45719"/>
            </a:xfrm>
            <a:prstGeom prst="rect">
              <a:avLst/>
            </a:prstGeom>
            <a:solidFill>
              <a:srgbClr val="000099"/>
            </a:solidFill>
            <a:ln w="9525">
              <a:noFill/>
              <a:miter lim="800000"/>
              <a:headEnd/>
              <a:tailEnd/>
            </a:ln>
            <a:effectLst/>
          </p:spPr>
          <p:txBody>
            <a:bodyPr anchor="ctr" anchorCtr="1"/>
            <a:lstStyle/>
            <a:p>
              <a:pPr algn="ctr" fontAlgn="auto">
                <a:spcBef>
                  <a:spcPts val="0"/>
                </a:spcBef>
                <a:spcAft>
                  <a:spcPts val="0"/>
                </a:spcAft>
              </a:pPr>
              <a:endParaRPr lang="en-US" sz="1800" b="0" dirty="0">
                <a:solidFill>
                  <a:prstClr val="black"/>
                </a:solidFill>
                <a:latin typeface="Calibri"/>
              </a:endParaRPr>
            </a:p>
          </p:txBody>
        </p:sp>
      </p:grpSp>
      <p:pic>
        <p:nvPicPr>
          <p:cNvPr id="21" name="Picture 2" descr="C:\Users\hubermc\Desktop\AFRL_shield_briefing_templates\AFRL_Shield_Logo_2011_PMS_colors.png"/>
          <p:cNvPicPr>
            <a:picLocks noChangeAspect="1" noChangeArrowheads="1"/>
          </p:cNvPicPr>
          <p:nvPr userDrawn="1"/>
        </p:nvPicPr>
        <p:blipFill>
          <a:blip r:embed="rId4" cstate="print"/>
          <a:srcRect/>
          <a:stretch>
            <a:fillRect/>
          </a:stretch>
        </p:blipFill>
        <p:spPr bwMode="auto">
          <a:xfrm>
            <a:off x="8108605" y="50801"/>
            <a:ext cx="936335" cy="931332"/>
          </a:xfrm>
          <a:prstGeom prst="rect">
            <a:avLst/>
          </a:prstGeom>
          <a:noFill/>
        </p:spPr>
      </p:pic>
      <p:pic>
        <p:nvPicPr>
          <p:cNvPr id="22" name="Picture 2" descr="C:\Users\hubermc\Desktop\AFRL_shield_briefing_templates\AFRL_Shield_Logo_2011_PMS_colors.png"/>
          <p:cNvPicPr>
            <a:picLocks noChangeAspect="1" noChangeArrowheads="1"/>
          </p:cNvPicPr>
          <p:nvPr userDrawn="1"/>
        </p:nvPicPr>
        <p:blipFill>
          <a:blip r:embed="rId5" cstate="print"/>
          <a:srcRect/>
          <a:stretch>
            <a:fillRect/>
          </a:stretch>
        </p:blipFill>
        <p:spPr bwMode="auto">
          <a:xfrm>
            <a:off x="2502926" y="1745675"/>
            <a:ext cx="4131798" cy="4109720"/>
          </a:xfrm>
          <a:prstGeom prst="rect">
            <a:avLst/>
          </a:prstGeom>
          <a:noFill/>
        </p:spPr>
      </p:pic>
    </p:spTree>
    <p:extLst>
      <p:ext uri="{BB962C8B-B14F-4D97-AF65-F5344CB8AC3E}">
        <p14:creationId xmlns:p14="http://schemas.microsoft.com/office/powerpoint/2010/main" val="12655224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1200"/>
              </a:spcBef>
              <a:defRPr sz="2400"/>
            </a:lvl1pPr>
            <a:lvl2pPr>
              <a:spcBef>
                <a:spcPts val="1200"/>
              </a:spcBef>
              <a:defRPr sz="2400"/>
            </a:lvl2pPr>
            <a:lvl3pPr>
              <a:spcBef>
                <a:spcPts val="1200"/>
              </a:spcBef>
              <a:defRPr sz="2400"/>
            </a:lvl3pPr>
            <a:lvl4pPr>
              <a:spcBef>
                <a:spcPts val="1200"/>
              </a:spcBef>
              <a:defRPr sz="2400"/>
            </a:lvl4pPr>
            <a:lvl5pPr>
              <a:spcBef>
                <a:spcPts val="1200"/>
              </a:spcBef>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9858712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6344645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0688015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0" y="70914"/>
            <a:ext cx="9144000" cy="1003143"/>
            <a:chOff x="0" y="70913"/>
            <a:chExt cx="9144000" cy="1085234"/>
          </a:xfrm>
        </p:grpSpPr>
        <p:pic>
          <p:nvPicPr>
            <p:cNvPr id="8" name="Picture 8" descr="blue_std"/>
            <p:cNvPicPr>
              <a:picLocks noChangeAspect="1" noChangeArrowheads="1"/>
            </p:cNvPicPr>
            <p:nvPr userDrawn="1"/>
          </p:nvPicPr>
          <p:blipFill>
            <a:blip r:embed="rId11" cstate="print"/>
            <a:srcRect l="14286" r="14286" b="19647"/>
            <a:stretch>
              <a:fillRect/>
            </a:stretch>
          </p:blipFill>
          <p:spPr bwMode="auto">
            <a:xfrm>
              <a:off x="42606" y="70913"/>
              <a:ext cx="1108013" cy="981824"/>
            </a:xfrm>
            <a:prstGeom prst="rect">
              <a:avLst/>
            </a:prstGeom>
            <a:noFill/>
            <a:ln w="9525">
              <a:noFill/>
              <a:miter lim="800000"/>
              <a:headEnd/>
              <a:tailEnd/>
            </a:ln>
          </p:spPr>
        </p:pic>
        <p:sp>
          <p:nvSpPr>
            <p:cNvPr id="11" name="Rectangle 73"/>
            <p:cNvSpPr>
              <a:spLocks noChangeArrowheads="1"/>
            </p:cNvSpPr>
            <p:nvPr userDrawn="1"/>
          </p:nvSpPr>
          <p:spPr bwMode="auto">
            <a:xfrm>
              <a:off x="0" y="1110428"/>
              <a:ext cx="9144000" cy="45719"/>
            </a:xfrm>
            <a:prstGeom prst="rect">
              <a:avLst/>
            </a:prstGeom>
            <a:solidFill>
              <a:srgbClr val="000099"/>
            </a:solidFill>
            <a:ln w="9525">
              <a:noFill/>
              <a:miter lim="800000"/>
              <a:headEnd/>
              <a:tailEnd/>
            </a:ln>
            <a:effectLst/>
          </p:spPr>
          <p:txBody>
            <a:bodyPr anchor="ctr" anchorCtr="1"/>
            <a:lstStyle/>
            <a:p>
              <a:pPr algn="ctr" fontAlgn="auto">
                <a:spcBef>
                  <a:spcPts val="0"/>
                </a:spcBef>
                <a:spcAft>
                  <a:spcPts val="0"/>
                </a:spcAft>
              </a:pPr>
              <a:endParaRPr lang="en-US" sz="1800" b="0" dirty="0">
                <a:solidFill>
                  <a:prstClr val="black"/>
                </a:solidFill>
                <a:latin typeface="Calibri"/>
              </a:endParaRPr>
            </a:p>
          </p:txBody>
        </p:sp>
      </p:grpSp>
      <p:sp>
        <p:nvSpPr>
          <p:cNvPr id="13" name="Title Placeholder 12"/>
          <p:cNvSpPr>
            <a:spLocks noGrp="1"/>
          </p:cNvSpPr>
          <p:nvPr>
            <p:ph type="title"/>
          </p:nvPr>
        </p:nvSpPr>
        <p:spPr>
          <a:xfrm>
            <a:off x="815340" y="0"/>
            <a:ext cx="7513320" cy="972457"/>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4" name="Text Placeholder 13"/>
          <p:cNvSpPr>
            <a:spLocks noGrp="1"/>
          </p:cNvSpPr>
          <p:nvPr>
            <p:ph type="body" idx="1"/>
          </p:nvPr>
        </p:nvSpPr>
        <p:spPr>
          <a:xfrm>
            <a:off x="170544" y="1219200"/>
            <a:ext cx="8686800" cy="5029200"/>
          </a:xfrm>
          <a:prstGeom prst="rect">
            <a:avLst/>
          </a:prstGeom>
        </p:spPr>
        <p:txBody>
          <a:bodyPr vert="horz" lIns="45720" tIns="45720" rIns="4572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5" name="Picture 2" descr="C:\Users\hubermc\Desktop\AFRL_shield_briefing_templates\AFRL_Shield_Logo_2011_PMS_colors.png"/>
          <p:cNvPicPr>
            <a:picLocks noChangeAspect="1" noChangeArrowheads="1"/>
          </p:cNvPicPr>
          <p:nvPr userDrawn="1"/>
        </p:nvPicPr>
        <p:blipFill>
          <a:blip r:embed="rId12" cstate="print"/>
          <a:srcRect/>
          <a:stretch>
            <a:fillRect/>
          </a:stretch>
        </p:blipFill>
        <p:spPr bwMode="auto">
          <a:xfrm>
            <a:off x="8108605" y="50801"/>
            <a:ext cx="936335" cy="931332"/>
          </a:xfrm>
          <a:prstGeom prst="rect">
            <a:avLst/>
          </a:prstGeom>
          <a:noFill/>
        </p:spPr>
      </p:pic>
      <p:pic>
        <p:nvPicPr>
          <p:cNvPr id="9" name="AFRL Globe Logo" descr="C:\Users\HectorHA\AppData\Local\Microsoft\Windows\Temporary Internet Files\Content.Outlook\MKL35CXM\AFRL Globe no tag.jpg"/>
          <p:cNvPicPr>
            <a:picLocks noChangeAspect="1" noChangeArrowheads="1"/>
          </p:cNvPicPr>
          <p:nvPr userDrawn="1"/>
        </p:nvPicPr>
        <p:blipFill>
          <a:blip r:embed="rId13" cstate="print"/>
          <a:srcRect/>
          <a:stretch>
            <a:fillRect/>
          </a:stretch>
        </p:blipFill>
        <p:spPr bwMode="auto">
          <a:xfrm>
            <a:off x="7010400" y="6300562"/>
            <a:ext cx="1402948" cy="557438"/>
          </a:xfrm>
          <a:prstGeom prst="rect">
            <a:avLst/>
          </a:prstGeom>
          <a:noFill/>
        </p:spPr>
      </p:pic>
      <p:sp>
        <p:nvSpPr>
          <p:cNvPr id="10" name="Page Number"/>
          <p:cNvSpPr txBox="1">
            <a:spLocks noChangeArrowheads="1"/>
          </p:cNvSpPr>
          <p:nvPr userDrawn="1"/>
        </p:nvSpPr>
        <p:spPr bwMode="auto">
          <a:xfrm>
            <a:off x="7315200" y="6581002"/>
            <a:ext cx="1828800" cy="246221"/>
          </a:xfrm>
          <a:prstGeom prst="rect">
            <a:avLst/>
          </a:prstGeom>
          <a:noFill/>
          <a:ln w="12700">
            <a:noFill/>
            <a:miter lim="800000"/>
            <a:headEnd type="none" w="sm" len="sm"/>
            <a:tailEnd type="none" w="sm" len="sm"/>
          </a:ln>
          <a:effectLst/>
        </p:spPr>
        <p:txBody>
          <a:bodyPr wrap="square" anchor="ctr">
            <a:spAutoFit/>
          </a:bodyPr>
          <a:lstStyle/>
          <a:p>
            <a:pPr algn="r">
              <a:spcBef>
                <a:spcPct val="50000"/>
              </a:spcBef>
            </a:pPr>
            <a:fld id="{FECCACFC-A1DF-4E05-81FF-9C3E99D1E2C5}" type="slidenum">
              <a:rPr lang="en-US" sz="1000" b="0">
                <a:latin typeface="Arial" pitchFamily="34" charset="0"/>
                <a:cs typeface="Arial" pitchFamily="34" charset="0"/>
              </a:rPr>
              <a:pPr algn="r">
                <a:spcBef>
                  <a:spcPct val="50000"/>
                </a:spcBef>
              </a:pPr>
              <a:t>‹#›</a:t>
            </a:fld>
            <a:endParaRPr lang="en-US" sz="1000" b="0" dirty="0">
              <a:latin typeface="Arial" pitchFamily="34" charset="0"/>
              <a:cs typeface="Arial" pitchFamily="34" charset="0"/>
            </a:endParaRPr>
          </a:p>
        </p:txBody>
      </p:sp>
    </p:spTree>
    <p:extLst>
      <p:ext uri="{BB962C8B-B14F-4D97-AF65-F5344CB8AC3E}">
        <p14:creationId xmlns:p14="http://schemas.microsoft.com/office/powerpoint/2010/main" val="31035239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timing>
    <p:tnLst>
      <p:par>
        <p:cTn id="1" dur="indefinite" restart="never" nodeType="tmRoot"/>
      </p:par>
    </p:tnLst>
  </p:timing>
  <p:txStyles>
    <p:titleStyle>
      <a:lvl1pPr algn="ctr" defTabSz="914400" rtl="0" eaLnBrk="1" latinLnBrk="0" hangingPunct="1">
        <a:lnSpc>
          <a:spcPct val="80000"/>
        </a:lnSpc>
        <a:spcBef>
          <a:spcPct val="0"/>
        </a:spcBef>
        <a:buNone/>
        <a:defRPr sz="32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200" b="1"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200" b="1"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200" b="1"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200" b="1"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200" b="1"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hyperlink" Target="mailto:kristen.schario@wpafb.af.mil" TargetMode="External"/><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1"/>
          </p:nvPr>
        </p:nvSpPr>
        <p:spPr>
          <a:xfrm>
            <a:off x="4267200" y="4343400"/>
            <a:ext cx="4829622" cy="2249714"/>
          </a:xfrm>
        </p:spPr>
        <p:txBody>
          <a:bodyPr/>
          <a:lstStyle/>
          <a:p>
            <a:pPr>
              <a:spcBef>
                <a:spcPts val="600"/>
              </a:spcBef>
            </a:pPr>
            <a:r>
              <a:rPr lang="en-US" sz="2600" dirty="0"/>
              <a:t>Kristen Schario</a:t>
            </a:r>
          </a:p>
          <a:p>
            <a:pPr>
              <a:spcBef>
                <a:spcPts val="600"/>
              </a:spcBef>
            </a:pPr>
            <a:r>
              <a:rPr lang="en-US" sz="2400" dirty="0"/>
              <a:t>Technology Transfer Manager</a:t>
            </a:r>
          </a:p>
          <a:p>
            <a:pPr>
              <a:spcBef>
                <a:spcPts val="600"/>
              </a:spcBef>
            </a:pPr>
            <a:r>
              <a:rPr lang="en-US" sz="2400" dirty="0"/>
              <a:t>Aerospace Systems Directorate</a:t>
            </a:r>
          </a:p>
          <a:p>
            <a:pPr>
              <a:spcBef>
                <a:spcPts val="600"/>
              </a:spcBef>
            </a:pPr>
            <a:r>
              <a:rPr lang="en-US" sz="2400" dirty="0"/>
              <a:t>Air Force Research Laboratory</a:t>
            </a:r>
          </a:p>
          <a:p>
            <a:pPr>
              <a:spcBef>
                <a:spcPts val="600"/>
              </a:spcBef>
            </a:pPr>
            <a:endParaRPr lang="en-US" dirty="0"/>
          </a:p>
        </p:txBody>
      </p:sp>
      <p:sp>
        <p:nvSpPr>
          <p:cNvPr id="4" name="Content Placeholder 3"/>
          <p:cNvSpPr>
            <a:spLocks noGrp="1"/>
          </p:cNvSpPr>
          <p:nvPr>
            <p:ph sz="half" idx="2"/>
          </p:nvPr>
        </p:nvSpPr>
        <p:spPr>
          <a:xfrm>
            <a:off x="3330175" y="1295400"/>
            <a:ext cx="5809343" cy="2583544"/>
          </a:xfrm>
        </p:spPr>
        <p:txBody>
          <a:bodyPr/>
          <a:lstStyle/>
          <a:p>
            <a:pPr algn="ctr"/>
            <a:r>
              <a:rPr lang="en-US" sz="3200" dirty="0"/>
              <a:t>COOPERATIVE RESEARCH AND DEVELOPMENT AGREEMENT (</a:t>
            </a:r>
            <a:r>
              <a:rPr lang="en-US" sz="3200" dirty="0" smtClean="0"/>
              <a:t>CRADA</a:t>
            </a:r>
            <a:r>
              <a:rPr lang="en-US" sz="3200" dirty="0" smtClean="0"/>
              <a:t>)</a:t>
            </a:r>
            <a:endParaRPr lang="en-US" sz="3200" dirty="0"/>
          </a:p>
        </p:txBody>
      </p:sp>
    </p:spTree>
    <p:extLst>
      <p:ext uri="{BB962C8B-B14F-4D97-AF65-F5344CB8AC3E}">
        <p14:creationId xmlns:p14="http://schemas.microsoft.com/office/powerpoint/2010/main" val="1502566331"/>
      </p:ext>
    </p:extLst>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CRADA cont’d</a:t>
            </a:r>
          </a:p>
        </p:txBody>
      </p:sp>
      <p:sp>
        <p:nvSpPr>
          <p:cNvPr id="12291" name="Rectangle 3"/>
          <p:cNvSpPr>
            <a:spLocks noGrp="1" noChangeArrowheads="1"/>
          </p:cNvSpPr>
          <p:nvPr>
            <p:ph type="body" idx="1"/>
          </p:nvPr>
        </p:nvSpPr>
        <p:spPr>
          <a:xfrm>
            <a:off x="152400" y="1295400"/>
            <a:ext cx="8763000" cy="5257800"/>
          </a:xfrm>
        </p:spPr>
        <p:txBody>
          <a:bodyPr/>
          <a:lstStyle/>
          <a:p>
            <a:r>
              <a:rPr lang="en-US" dirty="0" smtClean="0"/>
              <a:t>Collaborator may choose an exclusive license for a </a:t>
            </a:r>
            <a:br>
              <a:rPr lang="en-US" dirty="0" smtClean="0"/>
            </a:br>
            <a:r>
              <a:rPr lang="en-US" dirty="0" smtClean="0"/>
              <a:t>pre-negotiated field of use for any invention under the CRADA</a:t>
            </a:r>
          </a:p>
          <a:p>
            <a:r>
              <a:rPr lang="en-US" dirty="0" smtClean="0"/>
              <a:t>The government retains a nonexclusive, nontransferable, irrevocable, paid-up license to inventions</a:t>
            </a:r>
          </a:p>
          <a:p>
            <a:pPr eaLnBrk="1" hangingPunct="1">
              <a:lnSpc>
                <a:spcPct val="90000"/>
              </a:lnSpc>
            </a:pPr>
            <a:r>
              <a:rPr lang="en-US" dirty="0" smtClean="0"/>
              <a:t>Trade secrets or privileged information is protected for up to five years </a:t>
            </a:r>
          </a:p>
          <a:p>
            <a:pPr eaLnBrk="1" hangingPunct="1">
              <a:lnSpc>
                <a:spcPct val="90000"/>
              </a:lnSpc>
            </a:pPr>
            <a:r>
              <a:rPr lang="en-US" dirty="0" smtClean="0"/>
              <a:t>Special Purpose CRADAs:  Material Transfer Agreement , Non-Disclosure Agreement, and Software Use Agreement</a:t>
            </a:r>
          </a:p>
        </p:txBody>
      </p:sp>
    </p:spTree>
    <p:extLst>
      <p:ext uri="{BB962C8B-B14F-4D97-AF65-F5344CB8AC3E}">
        <p14:creationId xmlns:p14="http://schemas.microsoft.com/office/powerpoint/2010/main" val="206981831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162800" cy="981075"/>
          </a:xfrm>
        </p:spPr>
        <p:txBody>
          <a:bodyPr/>
          <a:lstStyle/>
          <a:p>
            <a:r>
              <a:rPr lang="en-US" dirty="0" smtClean="0"/>
              <a:t>Collaborators</a:t>
            </a:r>
            <a:endParaRPr lang="en-US" dirty="0"/>
          </a:p>
        </p:txBody>
      </p:sp>
      <p:sp>
        <p:nvSpPr>
          <p:cNvPr id="3" name="Content Placeholder 2"/>
          <p:cNvSpPr>
            <a:spLocks noGrp="1"/>
          </p:cNvSpPr>
          <p:nvPr>
            <p:ph idx="1"/>
          </p:nvPr>
        </p:nvSpPr>
        <p:spPr>
          <a:xfrm>
            <a:off x="246744" y="1095828"/>
            <a:ext cx="8572500" cy="5562600"/>
          </a:xfrm>
        </p:spPr>
        <p:txBody>
          <a:bodyPr/>
          <a:lstStyle/>
          <a:p>
            <a:pPr>
              <a:spcBef>
                <a:spcPts val="1000"/>
              </a:spcBef>
            </a:pPr>
            <a:r>
              <a:rPr lang="en-US" dirty="0" smtClean="0"/>
              <a:t>Collaborators can be</a:t>
            </a:r>
          </a:p>
          <a:p>
            <a:pPr lvl="1">
              <a:spcBef>
                <a:spcPts val="1000"/>
              </a:spcBef>
            </a:pPr>
            <a:r>
              <a:rPr lang="en-US" dirty="0" smtClean="0"/>
              <a:t>Other federal agencies but only in conjunction with a non-federal partner</a:t>
            </a:r>
          </a:p>
          <a:p>
            <a:pPr lvl="2">
              <a:spcBef>
                <a:spcPts val="1000"/>
              </a:spcBef>
            </a:pPr>
            <a:r>
              <a:rPr lang="en-US" sz="2200" dirty="0" smtClean="0"/>
              <a:t>Collaborations strictly with another federal agency must use an alliance (MOA/MOU/LOA)</a:t>
            </a:r>
          </a:p>
          <a:p>
            <a:pPr lvl="1">
              <a:spcBef>
                <a:spcPts val="1000"/>
              </a:spcBef>
            </a:pPr>
            <a:r>
              <a:rPr lang="en-US" dirty="0" smtClean="0"/>
              <a:t>Units of State or local government</a:t>
            </a:r>
          </a:p>
          <a:p>
            <a:pPr lvl="1">
              <a:spcBef>
                <a:spcPts val="1000"/>
              </a:spcBef>
            </a:pPr>
            <a:r>
              <a:rPr lang="en-US" dirty="0" smtClean="0"/>
              <a:t>Industrial organizations (corporations, partnerships, limited partnerships and industrial development organizations)</a:t>
            </a:r>
          </a:p>
          <a:p>
            <a:pPr lvl="1">
              <a:spcBef>
                <a:spcPts val="1000"/>
              </a:spcBef>
            </a:pPr>
            <a:r>
              <a:rPr lang="en-US" dirty="0" smtClean="0"/>
              <a:t>Public and private foundations</a:t>
            </a:r>
          </a:p>
          <a:p>
            <a:pPr lvl="1">
              <a:spcBef>
                <a:spcPts val="1000"/>
              </a:spcBef>
            </a:pPr>
            <a:r>
              <a:rPr lang="en-US" dirty="0" smtClean="0"/>
              <a:t>Nonprofit organizations (including universities)</a:t>
            </a:r>
          </a:p>
          <a:p>
            <a:pPr lvl="1">
              <a:spcBef>
                <a:spcPts val="1000"/>
              </a:spcBef>
            </a:pPr>
            <a:r>
              <a:rPr lang="en-US" dirty="0" smtClean="0"/>
              <a:t>Other persons (such as licensees of AF inventions)</a:t>
            </a:r>
          </a:p>
          <a:p>
            <a:pPr lvl="1">
              <a:spcBef>
                <a:spcPts val="1000"/>
              </a:spcBef>
            </a:pPr>
            <a:endParaRPr lang="en-US" dirty="0"/>
          </a:p>
        </p:txBody>
      </p:sp>
    </p:spTree>
    <p:extLst>
      <p:ext uri="{BB962C8B-B14F-4D97-AF65-F5344CB8AC3E}">
        <p14:creationId xmlns:p14="http://schemas.microsoft.com/office/powerpoint/2010/main" val="330516319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smtClean="0"/>
              <a:t>Why Use a CRADA?</a:t>
            </a:r>
          </a:p>
        </p:txBody>
      </p:sp>
      <p:sp>
        <p:nvSpPr>
          <p:cNvPr id="13315" name="Rectangle 3"/>
          <p:cNvSpPr>
            <a:spLocks noGrp="1" noChangeArrowheads="1"/>
          </p:cNvSpPr>
          <p:nvPr>
            <p:ph type="body" idx="1"/>
          </p:nvPr>
        </p:nvSpPr>
        <p:spPr>
          <a:xfrm>
            <a:off x="304800" y="1143000"/>
            <a:ext cx="8521700" cy="5257800"/>
          </a:xfrm>
        </p:spPr>
        <p:txBody>
          <a:bodyPr/>
          <a:lstStyle/>
          <a:p>
            <a:pPr eaLnBrk="1" hangingPunct="1">
              <a:spcBef>
                <a:spcPts val="1600"/>
              </a:spcBef>
            </a:pPr>
            <a:r>
              <a:rPr lang="en-US" dirty="0" smtClean="0"/>
              <a:t>Requires less time and effort to initiate</a:t>
            </a:r>
          </a:p>
          <a:p>
            <a:pPr eaLnBrk="1" hangingPunct="1">
              <a:spcBef>
                <a:spcPts val="1600"/>
              </a:spcBef>
            </a:pPr>
            <a:r>
              <a:rPr lang="en-US" dirty="0" smtClean="0"/>
              <a:t>Can select the collaborator (but you must attempt to provide equal opportunity to all)</a:t>
            </a:r>
          </a:p>
          <a:p>
            <a:pPr eaLnBrk="1" hangingPunct="1">
              <a:spcBef>
                <a:spcPts val="1600"/>
              </a:spcBef>
            </a:pPr>
            <a:r>
              <a:rPr lang="en-US" dirty="0" smtClean="0"/>
              <a:t>Takes into consideration private industry needs</a:t>
            </a:r>
          </a:p>
          <a:p>
            <a:pPr eaLnBrk="1" hangingPunct="1">
              <a:spcBef>
                <a:spcPts val="1600"/>
              </a:spcBef>
            </a:pPr>
            <a:r>
              <a:rPr lang="en-US" dirty="0" smtClean="0"/>
              <a:t>Can receive funds FROM a collaborator</a:t>
            </a:r>
          </a:p>
          <a:p>
            <a:pPr eaLnBrk="1" hangingPunct="1">
              <a:spcBef>
                <a:spcPts val="1600"/>
              </a:spcBef>
            </a:pPr>
            <a:r>
              <a:rPr lang="en-US" dirty="0" smtClean="0"/>
              <a:t>Reward structure for government inventors</a:t>
            </a:r>
          </a:p>
          <a:p>
            <a:pPr eaLnBrk="1" hangingPunct="1">
              <a:spcBef>
                <a:spcPts val="1600"/>
              </a:spcBef>
            </a:pPr>
            <a:r>
              <a:rPr lang="en-US" dirty="0" smtClean="0"/>
              <a:t>Government retains license to inventions</a:t>
            </a:r>
          </a:p>
          <a:p>
            <a:pPr eaLnBrk="1" hangingPunct="1">
              <a:spcBef>
                <a:spcPts val="1600"/>
              </a:spcBef>
            </a:pPr>
            <a:r>
              <a:rPr lang="en-US" dirty="0" smtClean="0"/>
              <a:t>Advances research and technology base – faster, better, cheaper</a:t>
            </a:r>
          </a:p>
        </p:txBody>
      </p:sp>
    </p:spTree>
    <p:extLst>
      <p:ext uri="{BB962C8B-B14F-4D97-AF65-F5344CB8AC3E}">
        <p14:creationId xmlns:p14="http://schemas.microsoft.com/office/powerpoint/2010/main" val="36271472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5725"/>
            <a:ext cx="7162800" cy="981075"/>
          </a:xfrm>
        </p:spPr>
        <p:txBody>
          <a:bodyPr/>
          <a:lstStyle/>
          <a:p>
            <a:r>
              <a:rPr lang="en-US" dirty="0" smtClean="0"/>
              <a:t>General Info</a:t>
            </a:r>
            <a:endParaRPr lang="en-US" dirty="0"/>
          </a:p>
        </p:txBody>
      </p:sp>
      <p:sp>
        <p:nvSpPr>
          <p:cNvPr id="3" name="Content Placeholder 2"/>
          <p:cNvSpPr>
            <a:spLocks noGrp="1"/>
          </p:cNvSpPr>
          <p:nvPr>
            <p:ph idx="1"/>
          </p:nvPr>
        </p:nvSpPr>
        <p:spPr>
          <a:xfrm>
            <a:off x="108862" y="1052286"/>
            <a:ext cx="8839196" cy="5715000"/>
          </a:xfrm>
        </p:spPr>
        <p:txBody>
          <a:bodyPr/>
          <a:lstStyle/>
          <a:p>
            <a:pPr>
              <a:spcBef>
                <a:spcPts val="1000"/>
              </a:spcBef>
            </a:pPr>
            <a:r>
              <a:rPr lang="en-US" sz="2200" dirty="0" smtClean="0"/>
              <a:t>Avoid Economy Act Violations</a:t>
            </a:r>
          </a:p>
          <a:p>
            <a:pPr lvl="1">
              <a:spcBef>
                <a:spcPts val="1000"/>
              </a:spcBef>
            </a:pPr>
            <a:r>
              <a:rPr lang="en-US" sz="2200" dirty="0" smtClean="0"/>
              <a:t>Know the source of Collaborator funding</a:t>
            </a:r>
          </a:p>
          <a:p>
            <a:pPr lvl="1">
              <a:spcBef>
                <a:spcPts val="1000"/>
              </a:spcBef>
            </a:pPr>
            <a:r>
              <a:rPr lang="en-US" sz="2200" dirty="0" smtClean="0"/>
              <a:t>If it comes from another government agency it must be MIPR’d directly to us</a:t>
            </a:r>
          </a:p>
          <a:p>
            <a:pPr>
              <a:spcBef>
                <a:spcPts val="1000"/>
              </a:spcBef>
            </a:pPr>
            <a:r>
              <a:rPr lang="en-US" sz="2200" dirty="0" smtClean="0"/>
              <a:t>Verify Government rights when using data or hardware from a previous contract </a:t>
            </a:r>
          </a:p>
          <a:p>
            <a:pPr lvl="1">
              <a:spcBef>
                <a:spcPts val="1000"/>
              </a:spcBef>
            </a:pPr>
            <a:r>
              <a:rPr lang="en-US" sz="2200" dirty="0" smtClean="0"/>
              <a:t>Legal office can provide assistance in determining rights</a:t>
            </a:r>
          </a:p>
          <a:p>
            <a:pPr>
              <a:spcBef>
                <a:spcPts val="1000"/>
              </a:spcBef>
            </a:pPr>
            <a:r>
              <a:rPr lang="en-US" sz="2200" dirty="0" smtClean="0"/>
              <a:t>Can do classified CRADAs</a:t>
            </a:r>
          </a:p>
          <a:p>
            <a:pPr lvl="1">
              <a:spcBef>
                <a:spcPts val="1000"/>
              </a:spcBef>
            </a:pPr>
            <a:r>
              <a:rPr lang="en-US" sz="2200" dirty="0" smtClean="0"/>
              <a:t>Requires a different clause for Article 11.13</a:t>
            </a:r>
          </a:p>
          <a:p>
            <a:pPr lvl="1">
              <a:spcBef>
                <a:spcPts val="1000"/>
              </a:spcBef>
            </a:pPr>
            <a:r>
              <a:rPr lang="en-US" sz="2200" dirty="0" smtClean="0"/>
              <a:t>Requires a DD 254 for the CRADA</a:t>
            </a:r>
          </a:p>
          <a:p>
            <a:pPr lvl="1">
              <a:spcBef>
                <a:spcPts val="1000"/>
              </a:spcBef>
            </a:pPr>
            <a:r>
              <a:rPr lang="en-US" sz="2200" dirty="0" smtClean="0"/>
              <a:t>Suggestion for </a:t>
            </a:r>
            <a:r>
              <a:rPr lang="en-US" sz="2200" dirty="0"/>
              <a:t>classified </a:t>
            </a:r>
            <a:r>
              <a:rPr lang="en-US" sz="2200" dirty="0" smtClean="0"/>
              <a:t>CRADAs: develop </a:t>
            </a:r>
            <a:r>
              <a:rPr lang="en-US" sz="2200" dirty="0"/>
              <a:t>two work plans, one </a:t>
            </a:r>
            <a:r>
              <a:rPr lang="en-US" sz="2200" dirty="0" smtClean="0"/>
              <a:t>unclassified for </a:t>
            </a:r>
            <a:r>
              <a:rPr lang="en-US" sz="2200" dirty="0"/>
              <a:t>the approval </a:t>
            </a:r>
            <a:r>
              <a:rPr lang="en-US" sz="2200" dirty="0" smtClean="0"/>
              <a:t>process; the </a:t>
            </a:r>
            <a:r>
              <a:rPr lang="en-US" sz="2200" dirty="0"/>
              <a:t>other a classified work plan maintained in the vault</a:t>
            </a:r>
            <a:endParaRPr lang="en-US" sz="2200" dirty="0" smtClean="0"/>
          </a:p>
        </p:txBody>
      </p:sp>
    </p:spTree>
    <p:extLst>
      <p:ext uri="{BB962C8B-B14F-4D97-AF65-F5344CB8AC3E}">
        <p14:creationId xmlns:p14="http://schemas.microsoft.com/office/powerpoint/2010/main" val="185096056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General Info cont’d</a:t>
            </a:r>
          </a:p>
        </p:txBody>
      </p:sp>
      <p:sp>
        <p:nvSpPr>
          <p:cNvPr id="12291" name="Rectangle 3"/>
          <p:cNvSpPr>
            <a:spLocks noGrp="1" noChangeArrowheads="1"/>
          </p:cNvSpPr>
          <p:nvPr>
            <p:ph type="body" idx="1"/>
          </p:nvPr>
        </p:nvSpPr>
        <p:spPr>
          <a:xfrm>
            <a:off x="228600" y="1371600"/>
            <a:ext cx="8534400" cy="5029200"/>
          </a:xfrm>
        </p:spPr>
        <p:txBody>
          <a:bodyPr/>
          <a:lstStyle/>
          <a:p>
            <a:pPr eaLnBrk="1" hangingPunct="1">
              <a:lnSpc>
                <a:spcPct val="90000"/>
              </a:lnSpc>
            </a:pPr>
            <a:r>
              <a:rPr lang="en-US" dirty="0" smtClean="0"/>
              <a:t>Don’t assume what Collaborators will want, let them ask for it</a:t>
            </a:r>
          </a:p>
          <a:p>
            <a:pPr eaLnBrk="1" hangingPunct="1">
              <a:lnSpc>
                <a:spcPct val="90000"/>
              </a:lnSpc>
            </a:pPr>
            <a:r>
              <a:rPr lang="en-US" dirty="0" smtClean="0"/>
              <a:t>Resources are available to find Collaborators: </a:t>
            </a:r>
          </a:p>
          <a:p>
            <a:pPr lvl="1" eaLnBrk="1" hangingPunct="1">
              <a:lnSpc>
                <a:spcPct val="90000"/>
              </a:lnSpc>
            </a:pPr>
            <a:r>
              <a:rPr lang="en-US" dirty="0" smtClean="0"/>
              <a:t>Federal Laboratory Consortium (FLC) Tech Locator</a:t>
            </a:r>
          </a:p>
          <a:p>
            <a:pPr lvl="1" eaLnBrk="1" hangingPunct="1">
              <a:lnSpc>
                <a:spcPct val="90000"/>
              </a:lnSpc>
            </a:pPr>
            <a:r>
              <a:rPr lang="en-US" dirty="0" smtClean="0"/>
              <a:t>TechLink</a:t>
            </a:r>
          </a:p>
          <a:p>
            <a:pPr eaLnBrk="1" hangingPunct="1">
              <a:lnSpc>
                <a:spcPct val="90000"/>
              </a:lnSpc>
            </a:pPr>
            <a:r>
              <a:rPr lang="en-US" dirty="0" smtClean="0"/>
              <a:t>New ideas should not be discussed with potential collaborators without a Non-Disclosure Agreement or CRADA </a:t>
            </a:r>
          </a:p>
          <a:p>
            <a:pPr eaLnBrk="1" hangingPunct="1">
              <a:lnSpc>
                <a:spcPct val="90000"/>
              </a:lnSpc>
            </a:pPr>
            <a:r>
              <a:rPr lang="en-US" dirty="0" smtClean="0"/>
              <a:t>ORTA conducts negotiations with Collaborator</a:t>
            </a:r>
          </a:p>
          <a:p>
            <a:pPr eaLnBrk="1" hangingPunct="1">
              <a:lnSpc>
                <a:spcPct val="90000"/>
              </a:lnSpc>
            </a:pPr>
            <a:r>
              <a:rPr lang="en-US" dirty="0" smtClean="0"/>
              <a:t>ORTA prepares modifications/amendments to agreements</a:t>
            </a:r>
          </a:p>
          <a:p>
            <a:pPr eaLnBrk="1" hangingPunct="1">
              <a:lnSpc>
                <a:spcPct val="90000"/>
              </a:lnSpc>
            </a:pPr>
            <a:endParaRPr lang="en-US" dirty="0" smtClean="0"/>
          </a:p>
        </p:txBody>
      </p:sp>
    </p:spTree>
    <p:extLst>
      <p:ext uri="{BB962C8B-B14F-4D97-AF65-F5344CB8AC3E}">
        <p14:creationId xmlns:p14="http://schemas.microsoft.com/office/powerpoint/2010/main" val="183285566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5725"/>
            <a:ext cx="7162800" cy="981075"/>
          </a:xfrm>
        </p:spPr>
        <p:txBody>
          <a:bodyPr/>
          <a:lstStyle/>
          <a:p>
            <a:r>
              <a:rPr lang="en-US" dirty="0" smtClean="0"/>
              <a:t>What you need to Know about CRADAs</a:t>
            </a:r>
            <a:endParaRPr lang="en-US" dirty="0"/>
          </a:p>
        </p:txBody>
      </p:sp>
      <p:sp>
        <p:nvSpPr>
          <p:cNvPr id="3" name="Content Placeholder 2"/>
          <p:cNvSpPr>
            <a:spLocks noGrp="1"/>
          </p:cNvSpPr>
          <p:nvPr>
            <p:ph idx="1"/>
          </p:nvPr>
        </p:nvSpPr>
        <p:spPr>
          <a:xfrm>
            <a:off x="381000" y="1143000"/>
            <a:ext cx="8521700" cy="5562600"/>
          </a:xfrm>
        </p:spPr>
        <p:txBody>
          <a:bodyPr/>
          <a:lstStyle/>
          <a:p>
            <a:r>
              <a:rPr lang="en-US" dirty="0" smtClean="0"/>
              <a:t>Joint Work Plan</a:t>
            </a:r>
          </a:p>
          <a:p>
            <a:r>
              <a:rPr lang="en-US" dirty="0" smtClean="0"/>
              <a:t>Important Definitions</a:t>
            </a:r>
          </a:p>
          <a:p>
            <a:r>
              <a:rPr lang="en-US" dirty="0" smtClean="0"/>
              <a:t>Financial Considerations</a:t>
            </a:r>
          </a:p>
          <a:p>
            <a:r>
              <a:rPr lang="en-US" dirty="0" smtClean="0"/>
              <a:t>Invention Disclosure and Patents</a:t>
            </a:r>
          </a:p>
          <a:p>
            <a:r>
              <a:rPr lang="en-US" dirty="0" smtClean="0"/>
              <a:t>Background Technology &amp; Protected Information</a:t>
            </a:r>
          </a:p>
          <a:p>
            <a:r>
              <a:rPr lang="en-US" dirty="0" smtClean="0"/>
              <a:t>Term/Modification/Amendments</a:t>
            </a:r>
          </a:p>
          <a:p>
            <a:r>
              <a:rPr lang="en-US" dirty="0" smtClean="0"/>
              <a:t>Domestic vs non-domestic CRADAs</a:t>
            </a:r>
          </a:p>
          <a:p>
            <a:r>
              <a:rPr lang="en-US" dirty="0" smtClean="0"/>
              <a:t>General Terms and Provisions</a:t>
            </a:r>
          </a:p>
          <a:p>
            <a:r>
              <a:rPr lang="en-US" dirty="0" smtClean="0"/>
              <a:t>Signatures</a:t>
            </a:r>
          </a:p>
          <a:p>
            <a:r>
              <a:rPr lang="en-US" dirty="0" smtClean="0"/>
              <a:t>Use of Limited Purpose CRADAs</a:t>
            </a:r>
          </a:p>
          <a:p>
            <a:endParaRPr lang="en-US" dirty="0"/>
          </a:p>
        </p:txBody>
      </p:sp>
    </p:spTree>
    <p:extLst>
      <p:ext uri="{BB962C8B-B14F-4D97-AF65-F5344CB8AC3E}">
        <p14:creationId xmlns:p14="http://schemas.microsoft.com/office/powerpoint/2010/main" val="224552465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67000"/>
            <a:ext cx="7772400" cy="1362075"/>
          </a:xfrm>
        </p:spPr>
        <p:txBody>
          <a:bodyPr/>
          <a:lstStyle/>
          <a:p>
            <a:pPr algn="ctr"/>
            <a:r>
              <a:rPr lang="en-US" dirty="0" smtClean="0"/>
              <a:t>Section ii</a:t>
            </a:r>
            <a:br>
              <a:rPr lang="en-US" dirty="0" smtClean="0"/>
            </a:br>
            <a:r>
              <a:rPr lang="en-US" dirty="0" smtClean="0"/>
              <a:t>joint work plan</a:t>
            </a:r>
            <a:endParaRPr lang="en-US" dirty="0"/>
          </a:p>
        </p:txBody>
      </p:sp>
    </p:spTree>
    <p:extLst>
      <p:ext uri="{BB962C8B-B14F-4D97-AF65-F5344CB8AC3E}">
        <p14:creationId xmlns:p14="http://schemas.microsoft.com/office/powerpoint/2010/main" val="196008121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Section II: Joint Work Plan</a:t>
            </a:r>
            <a:endParaRPr lang="en-US" dirty="0"/>
          </a:p>
        </p:txBody>
      </p:sp>
      <p:sp>
        <p:nvSpPr>
          <p:cNvPr id="3" name="Content Placeholder 2"/>
          <p:cNvSpPr>
            <a:spLocks noGrp="1"/>
          </p:cNvSpPr>
          <p:nvPr>
            <p:ph idx="1"/>
          </p:nvPr>
        </p:nvSpPr>
        <p:spPr>
          <a:xfrm>
            <a:off x="228600" y="1371600"/>
            <a:ext cx="8763000" cy="5257800"/>
          </a:xfrm>
        </p:spPr>
        <p:txBody>
          <a:bodyPr/>
          <a:lstStyle/>
          <a:p>
            <a:r>
              <a:rPr lang="en-US" dirty="0" smtClean="0"/>
              <a:t>Work plan must be jointly developed with Collaborator </a:t>
            </a:r>
          </a:p>
          <a:p>
            <a:r>
              <a:rPr lang="en-US" dirty="0" smtClean="0"/>
              <a:t>Defined terms, such as </a:t>
            </a:r>
            <a:r>
              <a:rPr lang="en-US" i="1" dirty="0" smtClean="0"/>
              <a:t>“Air Force Activity” </a:t>
            </a:r>
            <a:r>
              <a:rPr lang="en-US" dirty="0" smtClean="0"/>
              <a:t>and </a:t>
            </a:r>
            <a:r>
              <a:rPr lang="en-US" i="1" dirty="0" smtClean="0"/>
              <a:t>“Collaborator”</a:t>
            </a:r>
            <a:r>
              <a:rPr lang="en-US" dirty="0" smtClean="0"/>
              <a:t> should be used throughout the work plan</a:t>
            </a:r>
          </a:p>
          <a:p>
            <a:r>
              <a:rPr lang="en-US" dirty="0" smtClean="0"/>
              <a:t>Define all acronyms - even if you think they are commonly used</a:t>
            </a:r>
          </a:p>
          <a:p>
            <a:r>
              <a:rPr lang="en-US" dirty="0" smtClean="0"/>
              <a:t>Questions listed in model Joint Work Plan are meant to be a guide – you do not have to answer all of them</a:t>
            </a:r>
          </a:p>
          <a:p>
            <a:r>
              <a:rPr lang="en-US" dirty="0" smtClean="0"/>
              <a:t>Can do multi-party CRADAs, </a:t>
            </a:r>
          </a:p>
          <a:p>
            <a:pPr lvl="1"/>
            <a:r>
              <a:rPr lang="en-US" dirty="0" smtClean="0"/>
              <a:t>Can be issues if more than one non-federal partner</a:t>
            </a:r>
          </a:p>
          <a:p>
            <a:pPr lvl="1"/>
            <a:r>
              <a:rPr lang="en-US" dirty="0" smtClean="0"/>
              <a:t>Two directorates okay; one is designated lead – all divisions sign, and lead directorate director approves</a:t>
            </a:r>
          </a:p>
          <a:p>
            <a:endParaRPr lang="en-US" dirty="0"/>
          </a:p>
        </p:txBody>
      </p:sp>
    </p:spTree>
    <p:extLst>
      <p:ext uri="{BB962C8B-B14F-4D97-AF65-F5344CB8AC3E}">
        <p14:creationId xmlns:p14="http://schemas.microsoft.com/office/powerpoint/2010/main" val="31241007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Section II: Joint Work Plan</a:t>
            </a:r>
            <a:endParaRPr lang="en-US" dirty="0"/>
          </a:p>
        </p:txBody>
      </p:sp>
      <p:sp>
        <p:nvSpPr>
          <p:cNvPr id="3" name="Content Placeholder 2"/>
          <p:cNvSpPr>
            <a:spLocks noGrp="1"/>
          </p:cNvSpPr>
          <p:nvPr>
            <p:ph idx="1"/>
          </p:nvPr>
        </p:nvSpPr>
        <p:spPr>
          <a:xfrm>
            <a:off x="257628" y="1219200"/>
            <a:ext cx="8211456" cy="5029200"/>
          </a:xfrm>
        </p:spPr>
        <p:txBody>
          <a:bodyPr/>
          <a:lstStyle/>
          <a:p>
            <a:pPr>
              <a:spcBef>
                <a:spcPts val="1400"/>
              </a:spcBef>
            </a:pPr>
            <a:r>
              <a:rPr lang="en-US" dirty="0" smtClean="0"/>
              <a:t>Title – self explanatory</a:t>
            </a:r>
          </a:p>
          <a:p>
            <a:pPr>
              <a:spcBef>
                <a:spcPts val="1400"/>
              </a:spcBef>
            </a:pPr>
            <a:r>
              <a:rPr lang="en-US" dirty="0" smtClean="0"/>
              <a:t>Article A – Project Description</a:t>
            </a:r>
          </a:p>
          <a:p>
            <a:pPr lvl="1">
              <a:spcBef>
                <a:spcPts val="1400"/>
              </a:spcBef>
            </a:pPr>
            <a:r>
              <a:rPr lang="en-US" dirty="0" smtClean="0"/>
              <a:t>What do you plan to do?</a:t>
            </a:r>
          </a:p>
          <a:p>
            <a:pPr>
              <a:spcBef>
                <a:spcPts val="1400"/>
              </a:spcBef>
            </a:pPr>
            <a:r>
              <a:rPr lang="en-US" dirty="0" smtClean="0"/>
              <a:t>Article B – Objectives</a:t>
            </a:r>
          </a:p>
          <a:p>
            <a:pPr lvl="1">
              <a:spcBef>
                <a:spcPts val="1400"/>
              </a:spcBef>
            </a:pPr>
            <a:r>
              <a:rPr lang="en-US" dirty="0" smtClean="0"/>
              <a:t>Overall objective</a:t>
            </a:r>
          </a:p>
          <a:p>
            <a:pPr lvl="1">
              <a:spcBef>
                <a:spcPts val="1400"/>
              </a:spcBef>
            </a:pPr>
            <a:r>
              <a:rPr lang="en-US" dirty="0" smtClean="0"/>
              <a:t>What tech transfer is occurring </a:t>
            </a:r>
          </a:p>
          <a:p>
            <a:pPr lvl="1">
              <a:spcBef>
                <a:spcPts val="1400"/>
              </a:spcBef>
            </a:pPr>
            <a:r>
              <a:rPr lang="en-US" dirty="0" smtClean="0"/>
              <a:t>Benefit to AF and Collaborator</a:t>
            </a:r>
          </a:p>
          <a:p>
            <a:pPr lvl="1">
              <a:spcBef>
                <a:spcPts val="1400"/>
              </a:spcBef>
            </a:pPr>
            <a:r>
              <a:rPr lang="en-US" dirty="0"/>
              <a:t>Estimate of Benefit, provide a monetary value of contribution and investments to give a “value” to the CRADA</a:t>
            </a:r>
          </a:p>
          <a:p>
            <a:pPr>
              <a:spcBef>
                <a:spcPts val="1400"/>
              </a:spcBef>
            </a:pPr>
            <a:endParaRPr lang="en-US" dirty="0" smtClean="0"/>
          </a:p>
          <a:p>
            <a:pPr>
              <a:spcBef>
                <a:spcPts val="1400"/>
              </a:spcBef>
            </a:pPr>
            <a:endParaRPr lang="en-US" dirty="0" smtClean="0"/>
          </a:p>
          <a:p>
            <a:pPr>
              <a:spcBef>
                <a:spcPts val="1400"/>
              </a:spcBef>
            </a:pPr>
            <a:endParaRPr lang="en-US" dirty="0"/>
          </a:p>
        </p:txBody>
      </p:sp>
    </p:spTree>
    <p:extLst>
      <p:ext uri="{BB962C8B-B14F-4D97-AF65-F5344CB8AC3E}">
        <p14:creationId xmlns:p14="http://schemas.microsoft.com/office/powerpoint/2010/main" val="312261458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Section II: Joint Work Plan</a:t>
            </a:r>
            <a:br>
              <a:rPr lang="en-US" dirty="0" smtClean="0"/>
            </a:br>
            <a:r>
              <a:rPr lang="en-US" dirty="0" smtClean="0"/>
              <a:t>cont’d</a:t>
            </a:r>
            <a:endParaRPr lang="en-US" dirty="0"/>
          </a:p>
        </p:txBody>
      </p:sp>
      <p:sp>
        <p:nvSpPr>
          <p:cNvPr id="3" name="Content Placeholder 2"/>
          <p:cNvSpPr>
            <a:spLocks noGrp="1"/>
          </p:cNvSpPr>
          <p:nvPr>
            <p:ph idx="1"/>
          </p:nvPr>
        </p:nvSpPr>
        <p:spPr>
          <a:xfrm>
            <a:off x="141516" y="1219200"/>
            <a:ext cx="8973456" cy="5029200"/>
          </a:xfrm>
        </p:spPr>
        <p:txBody>
          <a:bodyPr/>
          <a:lstStyle/>
          <a:p>
            <a:pPr>
              <a:spcBef>
                <a:spcPts val="1800"/>
              </a:spcBef>
            </a:pPr>
            <a:r>
              <a:rPr lang="en-US" dirty="0" smtClean="0"/>
              <a:t>Article C – Parties and Other Participants</a:t>
            </a:r>
          </a:p>
          <a:p>
            <a:pPr lvl="1">
              <a:spcBef>
                <a:spcPts val="1800"/>
              </a:spcBef>
            </a:pPr>
            <a:r>
              <a:rPr lang="en-US" dirty="0" smtClean="0"/>
              <a:t>Relationship of parties, including background of effort</a:t>
            </a:r>
          </a:p>
          <a:p>
            <a:pPr lvl="1">
              <a:spcBef>
                <a:spcPts val="1800"/>
              </a:spcBef>
            </a:pPr>
            <a:r>
              <a:rPr lang="en-US" dirty="0" smtClean="0"/>
              <a:t>Other participants: list on-site contractors supporting effort and any collaborator subcontractors or partners</a:t>
            </a:r>
          </a:p>
          <a:p>
            <a:pPr>
              <a:spcBef>
                <a:spcPts val="1800"/>
              </a:spcBef>
            </a:pPr>
            <a:r>
              <a:rPr lang="en-US" dirty="0" smtClean="0"/>
              <a:t>Article D – Technical Tasks</a:t>
            </a:r>
          </a:p>
          <a:p>
            <a:pPr lvl="1">
              <a:spcBef>
                <a:spcPts val="1800"/>
              </a:spcBef>
            </a:pPr>
            <a:r>
              <a:rPr lang="en-US" dirty="0" smtClean="0"/>
              <a:t>What tasks will the AF be responsible for</a:t>
            </a:r>
          </a:p>
          <a:p>
            <a:pPr lvl="1">
              <a:spcBef>
                <a:spcPts val="1800"/>
              </a:spcBef>
            </a:pPr>
            <a:r>
              <a:rPr lang="en-US" dirty="0" smtClean="0"/>
              <a:t>What tasks will Collaborator be responsible for</a:t>
            </a:r>
          </a:p>
          <a:p>
            <a:pPr lvl="1">
              <a:spcBef>
                <a:spcPts val="1800"/>
              </a:spcBef>
            </a:pPr>
            <a:r>
              <a:rPr lang="en-US" dirty="0" smtClean="0"/>
              <a:t>Be specific to this effort; can amend later to accommodate additional technical objectives</a:t>
            </a:r>
          </a:p>
          <a:p>
            <a:pPr>
              <a:spcBef>
                <a:spcPts val="1800"/>
              </a:spcBef>
            </a:pPr>
            <a:endParaRPr lang="en-US" dirty="0" smtClean="0"/>
          </a:p>
          <a:p>
            <a:pPr>
              <a:spcBef>
                <a:spcPts val="1800"/>
              </a:spcBef>
            </a:pPr>
            <a:endParaRPr lang="en-US" dirty="0"/>
          </a:p>
        </p:txBody>
      </p:sp>
    </p:spTree>
    <p:extLst>
      <p:ext uri="{BB962C8B-B14F-4D97-AF65-F5344CB8AC3E}">
        <p14:creationId xmlns:p14="http://schemas.microsoft.com/office/powerpoint/2010/main" val="230987017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90600" y="0"/>
            <a:ext cx="7162800" cy="981075"/>
          </a:xfrm>
        </p:spPr>
        <p:txBody>
          <a:bodyPr/>
          <a:lstStyle/>
          <a:p>
            <a:pPr eaLnBrk="1" hangingPunct="1"/>
            <a:r>
              <a:rPr lang="en-US" dirty="0" smtClean="0"/>
              <a:t>AGENDA</a:t>
            </a:r>
          </a:p>
        </p:txBody>
      </p:sp>
      <p:sp>
        <p:nvSpPr>
          <p:cNvPr id="7171" name="Content Placeholder 2"/>
          <p:cNvSpPr>
            <a:spLocks noGrp="1"/>
          </p:cNvSpPr>
          <p:nvPr>
            <p:ph idx="1"/>
          </p:nvPr>
        </p:nvSpPr>
        <p:spPr>
          <a:xfrm>
            <a:off x="355602" y="1255488"/>
            <a:ext cx="8267700" cy="5257800"/>
          </a:xfrm>
        </p:spPr>
        <p:txBody>
          <a:bodyPr/>
          <a:lstStyle/>
          <a:p>
            <a:pPr eaLnBrk="1" hangingPunct="1">
              <a:spcBef>
                <a:spcPts val="1200"/>
              </a:spcBef>
            </a:pPr>
            <a:r>
              <a:rPr lang="en-US" sz="2400" dirty="0" smtClean="0"/>
              <a:t>General Info</a:t>
            </a:r>
          </a:p>
          <a:p>
            <a:pPr eaLnBrk="1" hangingPunct="1">
              <a:spcBef>
                <a:spcPts val="1200"/>
              </a:spcBef>
            </a:pPr>
            <a:r>
              <a:rPr lang="en-US" sz="2400" dirty="0" smtClean="0"/>
              <a:t>What </a:t>
            </a:r>
            <a:r>
              <a:rPr lang="en-US" sz="2400" dirty="0"/>
              <a:t>i</a:t>
            </a:r>
            <a:r>
              <a:rPr lang="en-US" sz="2400" dirty="0" smtClean="0"/>
              <a:t>s a CRADA</a:t>
            </a:r>
          </a:p>
          <a:p>
            <a:pPr lvl="1" eaLnBrk="1" hangingPunct="1">
              <a:spcBef>
                <a:spcPts val="1200"/>
              </a:spcBef>
            </a:pPr>
            <a:r>
              <a:rPr lang="en-US" sz="2400" dirty="0" smtClean="0"/>
              <a:t>Basic Info</a:t>
            </a:r>
          </a:p>
          <a:p>
            <a:pPr lvl="1" eaLnBrk="1" hangingPunct="1">
              <a:spcBef>
                <a:spcPts val="1200"/>
              </a:spcBef>
            </a:pPr>
            <a:r>
              <a:rPr lang="en-US" sz="2400" dirty="0" smtClean="0"/>
              <a:t>Section II, Joint Work Plan</a:t>
            </a:r>
          </a:p>
          <a:p>
            <a:pPr lvl="1" eaLnBrk="1" hangingPunct="1">
              <a:spcBef>
                <a:spcPts val="1200"/>
              </a:spcBef>
            </a:pPr>
            <a:r>
              <a:rPr lang="en-US" sz="2400" dirty="0" smtClean="0"/>
              <a:t>Section I, Standard Terms and Conditions</a:t>
            </a:r>
          </a:p>
          <a:p>
            <a:pPr lvl="1" eaLnBrk="1" hangingPunct="1">
              <a:spcBef>
                <a:spcPts val="1200"/>
              </a:spcBef>
            </a:pPr>
            <a:r>
              <a:rPr lang="en-US" sz="2400" dirty="0" smtClean="0"/>
              <a:t>Section III, Signatures</a:t>
            </a:r>
          </a:p>
          <a:p>
            <a:pPr eaLnBrk="1" hangingPunct="1">
              <a:spcBef>
                <a:spcPts val="1200"/>
              </a:spcBef>
            </a:pPr>
            <a:r>
              <a:rPr lang="en-US" sz="2400" dirty="0" smtClean="0"/>
              <a:t>Limited Purpose CRADAs</a:t>
            </a:r>
          </a:p>
          <a:p>
            <a:pPr eaLnBrk="1" hangingPunct="1">
              <a:spcBef>
                <a:spcPts val="1200"/>
              </a:spcBef>
            </a:pPr>
            <a:r>
              <a:rPr lang="en-US" sz="2400" dirty="0" smtClean="0"/>
              <a:t>CRADA Process</a:t>
            </a:r>
          </a:p>
          <a:p>
            <a:pPr eaLnBrk="1" hangingPunct="1">
              <a:spcBef>
                <a:spcPts val="1200"/>
              </a:spcBef>
            </a:pPr>
            <a:r>
              <a:rPr lang="en-US" sz="2400" dirty="0" smtClean="0"/>
              <a:t>Examples</a:t>
            </a:r>
            <a:endParaRPr lang="en-US" sz="2400" dirty="0" smtClean="0"/>
          </a:p>
          <a:p>
            <a:pPr lvl="1" eaLnBrk="1" hangingPunct="1">
              <a:spcBef>
                <a:spcPts val="1200"/>
              </a:spcBef>
            </a:pPr>
            <a:endParaRPr lang="en-US" sz="2400" dirty="0" smtClean="0"/>
          </a:p>
          <a:p>
            <a:pPr lvl="1" eaLnBrk="1" hangingPunct="1">
              <a:spcBef>
                <a:spcPts val="1200"/>
              </a:spcBef>
            </a:pPr>
            <a:endParaRPr lang="en-US" sz="2400" b="0" dirty="0" smtClean="0"/>
          </a:p>
        </p:txBody>
      </p:sp>
    </p:spTree>
    <p:extLst>
      <p:ext uri="{BB962C8B-B14F-4D97-AF65-F5344CB8AC3E}">
        <p14:creationId xmlns:p14="http://schemas.microsoft.com/office/powerpoint/2010/main" val="89088870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Section II: Joint Work Plan</a:t>
            </a:r>
            <a:br>
              <a:rPr lang="en-US" dirty="0" smtClean="0"/>
            </a:br>
            <a:r>
              <a:rPr lang="en-US" dirty="0" smtClean="0"/>
              <a:t>cont’d</a:t>
            </a:r>
            <a:endParaRPr lang="en-US" dirty="0"/>
          </a:p>
        </p:txBody>
      </p:sp>
      <p:sp>
        <p:nvSpPr>
          <p:cNvPr id="3" name="Content Placeholder 2"/>
          <p:cNvSpPr>
            <a:spLocks noGrp="1"/>
          </p:cNvSpPr>
          <p:nvPr>
            <p:ph idx="1"/>
          </p:nvPr>
        </p:nvSpPr>
        <p:spPr/>
        <p:txBody>
          <a:bodyPr/>
          <a:lstStyle/>
          <a:p>
            <a:pPr>
              <a:spcBef>
                <a:spcPts val="1400"/>
              </a:spcBef>
            </a:pPr>
            <a:r>
              <a:rPr lang="en-US" dirty="0" smtClean="0"/>
              <a:t>Article E – Background Technology (BT)</a:t>
            </a:r>
          </a:p>
          <a:p>
            <a:pPr lvl="1">
              <a:spcBef>
                <a:spcPts val="1400"/>
              </a:spcBef>
            </a:pPr>
            <a:r>
              <a:rPr lang="en-US" dirty="0" smtClean="0"/>
              <a:t>List everything that each party is bringing INTO the agreement</a:t>
            </a:r>
          </a:p>
          <a:p>
            <a:pPr lvl="2">
              <a:spcBef>
                <a:spcPts val="1400"/>
              </a:spcBef>
            </a:pPr>
            <a:r>
              <a:rPr lang="en-US" sz="2200" dirty="0" smtClean="0"/>
              <a:t>Trade Secrets</a:t>
            </a:r>
          </a:p>
          <a:p>
            <a:pPr lvl="2">
              <a:spcBef>
                <a:spcPts val="1400"/>
              </a:spcBef>
            </a:pPr>
            <a:r>
              <a:rPr lang="en-US" sz="2200" dirty="0" smtClean="0"/>
              <a:t>Patents</a:t>
            </a:r>
          </a:p>
          <a:p>
            <a:pPr lvl="2">
              <a:spcBef>
                <a:spcPts val="1400"/>
              </a:spcBef>
            </a:pPr>
            <a:r>
              <a:rPr lang="en-US" sz="2200" dirty="0" smtClean="0"/>
              <a:t>Proprietary information</a:t>
            </a:r>
          </a:p>
          <a:p>
            <a:pPr lvl="1">
              <a:spcBef>
                <a:spcPts val="1400"/>
              </a:spcBef>
            </a:pPr>
            <a:r>
              <a:rPr lang="en-US" dirty="0" smtClean="0"/>
              <a:t>Marking of BT</a:t>
            </a:r>
          </a:p>
          <a:p>
            <a:pPr lvl="2">
              <a:spcBef>
                <a:spcPts val="1400"/>
              </a:spcBef>
            </a:pPr>
            <a:r>
              <a:rPr lang="en-US" sz="2200" dirty="0" smtClean="0"/>
              <a:t>IMPORTANT!  </a:t>
            </a:r>
          </a:p>
          <a:p>
            <a:pPr lvl="2">
              <a:spcBef>
                <a:spcPts val="1400"/>
              </a:spcBef>
            </a:pPr>
            <a:r>
              <a:rPr lang="en-US" sz="2200" dirty="0" smtClean="0"/>
              <a:t>Don’t accept any BT that is not appropriately marked</a:t>
            </a:r>
            <a:endParaRPr lang="en-US" dirty="0"/>
          </a:p>
        </p:txBody>
      </p:sp>
    </p:spTree>
    <p:extLst>
      <p:ext uri="{BB962C8B-B14F-4D97-AF65-F5344CB8AC3E}">
        <p14:creationId xmlns:p14="http://schemas.microsoft.com/office/powerpoint/2010/main" val="247184573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Section II: Joint Work Plan</a:t>
            </a:r>
            <a:br>
              <a:rPr lang="en-US" dirty="0" smtClean="0"/>
            </a:br>
            <a:r>
              <a:rPr lang="en-US" dirty="0" smtClean="0"/>
              <a:t>cont’d</a:t>
            </a:r>
            <a:endParaRPr lang="en-US" dirty="0"/>
          </a:p>
        </p:txBody>
      </p:sp>
      <p:sp>
        <p:nvSpPr>
          <p:cNvPr id="3" name="Content Placeholder 2"/>
          <p:cNvSpPr>
            <a:spLocks noGrp="1"/>
          </p:cNvSpPr>
          <p:nvPr>
            <p:ph idx="1"/>
          </p:nvPr>
        </p:nvSpPr>
        <p:spPr>
          <a:xfrm>
            <a:off x="105234" y="1110342"/>
            <a:ext cx="9038766" cy="5257800"/>
          </a:xfrm>
        </p:spPr>
        <p:txBody>
          <a:bodyPr lIns="0" tIns="0" rIns="0" bIns="0"/>
          <a:lstStyle/>
          <a:p>
            <a:pPr>
              <a:spcBef>
                <a:spcPts val="600"/>
              </a:spcBef>
            </a:pPr>
            <a:r>
              <a:rPr lang="en-US" sz="2200" dirty="0" smtClean="0"/>
              <a:t>Article F – Deliverables</a:t>
            </a:r>
          </a:p>
          <a:p>
            <a:pPr lvl="1">
              <a:spcBef>
                <a:spcPts val="600"/>
              </a:spcBef>
            </a:pPr>
            <a:r>
              <a:rPr lang="en-US" sz="2200" dirty="0" smtClean="0"/>
              <a:t>Property and equipment</a:t>
            </a:r>
          </a:p>
          <a:p>
            <a:pPr marL="914400" lvl="2" indent="-231775">
              <a:spcBef>
                <a:spcPts val="600"/>
              </a:spcBef>
            </a:pPr>
            <a:r>
              <a:rPr lang="en-US" sz="2200" dirty="0" smtClean="0"/>
              <a:t>Notify LMCA/equipment custodian if any accountable equipment loaned to collaborator </a:t>
            </a:r>
          </a:p>
          <a:p>
            <a:pPr marL="914400" lvl="2" indent="-231775">
              <a:spcBef>
                <a:spcPts val="600"/>
              </a:spcBef>
            </a:pPr>
            <a:r>
              <a:rPr lang="en-US" sz="2200" dirty="0"/>
              <a:t>Create an appendix if appropriate</a:t>
            </a:r>
          </a:p>
          <a:p>
            <a:pPr marL="914400" lvl="2" indent="-231775">
              <a:spcBef>
                <a:spcPts val="600"/>
              </a:spcBef>
            </a:pPr>
            <a:r>
              <a:rPr lang="en-US" sz="2200" dirty="0"/>
              <a:t>Account for all items and costs </a:t>
            </a:r>
            <a:endParaRPr lang="en-US" sz="2200" dirty="0" smtClean="0"/>
          </a:p>
          <a:p>
            <a:pPr marL="914400" lvl="2" indent="-231775">
              <a:spcBef>
                <a:spcPts val="600"/>
              </a:spcBef>
            </a:pPr>
            <a:r>
              <a:rPr lang="en-US" sz="2200" dirty="0" smtClean="0"/>
              <a:t>List who is responsible for transportation and expenses, etc</a:t>
            </a:r>
          </a:p>
          <a:p>
            <a:pPr lvl="1">
              <a:spcBef>
                <a:spcPts val="600"/>
              </a:spcBef>
            </a:pPr>
            <a:r>
              <a:rPr lang="en-US" sz="2200" dirty="0" smtClean="0"/>
              <a:t>Reports</a:t>
            </a:r>
          </a:p>
          <a:p>
            <a:pPr marL="914400" lvl="2" indent="-231775">
              <a:spcBef>
                <a:spcPts val="600"/>
              </a:spcBef>
            </a:pPr>
            <a:r>
              <a:rPr lang="en-US" sz="2200" dirty="0" smtClean="0"/>
              <a:t>Format</a:t>
            </a:r>
          </a:p>
          <a:p>
            <a:pPr marL="914400" lvl="2" indent="-231775">
              <a:spcBef>
                <a:spcPts val="600"/>
              </a:spcBef>
            </a:pPr>
            <a:r>
              <a:rPr lang="en-US" sz="2200" dirty="0" smtClean="0"/>
              <a:t>Who will write</a:t>
            </a:r>
          </a:p>
          <a:p>
            <a:pPr marL="914400" lvl="2" indent="-231775">
              <a:spcBef>
                <a:spcPts val="600"/>
              </a:spcBef>
            </a:pPr>
            <a:r>
              <a:rPr lang="en-US" sz="2200" dirty="0" smtClean="0"/>
              <a:t>When due</a:t>
            </a:r>
          </a:p>
          <a:p>
            <a:pPr>
              <a:spcBef>
                <a:spcPts val="600"/>
              </a:spcBef>
            </a:pPr>
            <a:r>
              <a:rPr lang="en-US" sz="2200" dirty="0" smtClean="0"/>
              <a:t>Article G – Milestones</a:t>
            </a:r>
          </a:p>
          <a:p>
            <a:pPr lvl="1">
              <a:spcBef>
                <a:spcPts val="600"/>
              </a:spcBef>
            </a:pPr>
            <a:r>
              <a:rPr lang="en-US" sz="2200" dirty="0" smtClean="0"/>
              <a:t>Who is going to deliver what by when</a:t>
            </a:r>
          </a:p>
          <a:p>
            <a:pPr lvl="2">
              <a:spcBef>
                <a:spcPts val="600"/>
              </a:spcBef>
            </a:pPr>
            <a:endParaRPr lang="en-US" sz="2200" dirty="0" smtClean="0"/>
          </a:p>
          <a:p>
            <a:pPr lvl="1">
              <a:spcBef>
                <a:spcPts val="600"/>
              </a:spcBef>
            </a:pPr>
            <a:endParaRPr lang="en-US" sz="2200" dirty="0" smtClean="0"/>
          </a:p>
          <a:p>
            <a:pPr lvl="1">
              <a:spcBef>
                <a:spcPts val="600"/>
              </a:spcBef>
            </a:pPr>
            <a:endParaRPr lang="en-US" sz="2200" dirty="0" smtClean="0"/>
          </a:p>
          <a:p>
            <a:pPr>
              <a:spcBef>
                <a:spcPts val="600"/>
              </a:spcBef>
            </a:pPr>
            <a:endParaRPr lang="en-US" sz="2200" dirty="0"/>
          </a:p>
        </p:txBody>
      </p:sp>
    </p:spTree>
    <p:extLst>
      <p:ext uri="{BB962C8B-B14F-4D97-AF65-F5344CB8AC3E}">
        <p14:creationId xmlns:p14="http://schemas.microsoft.com/office/powerpoint/2010/main" val="167275832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057400"/>
            <a:ext cx="7772400" cy="1362075"/>
          </a:xfrm>
        </p:spPr>
        <p:txBody>
          <a:bodyPr/>
          <a:lstStyle/>
          <a:p>
            <a:pPr algn="ctr"/>
            <a:r>
              <a:rPr lang="en-US" dirty="0" smtClean="0"/>
              <a:t>Section I</a:t>
            </a:r>
            <a:br>
              <a:rPr lang="en-US" dirty="0" smtClean="0"/>
            </a:br>
            <a:r>
              <a:rPr lang="en-US" dirty="0" smtClean="0"/>
              <a:t>all the legalese…</a:t>
            </a:r>
            <a:endParaRPr lang="en-US" dirty="0"/>
          </a:p>
        </p:txBody>
      </p:sp>
      <p:sp>
        <p:nvSpPr>
          <p:cNvPr id="3" name="Text Placeholder 2"/>
          <p:cNvSpPr>
            <a:spLocks noGrp="1"/>
          </p:cNvSpPr>
          <p:nvPr>
            <p:ph type="body" idx="1"/>
          </p:nvPr>
        </p:nvSpPr>
        <p:spPr>
          <a:xfrm>
            <a:off x="685800" y="3657601"/>
            <a:ext cx="7772400" cy="685800"/>
          </a:xfrm>
        </p:spPr>
        <p:txBody>
          <a:bodyPr/>
          <a:lstStyle/>
          <a:p>
            <a:pPr algn="ctr"/>
            <a:r>
              <a:rPr lang="en-US" dirty="0" smtClean="0"/>
              <a:t>Note: Section I of the CRADA cannot be altered – exceptions are made in rare circumstances</a:t>
            </a:r>
            <a:endParaRPr lang="en-US" dirty="0"/>
          </a:p>
        </p:txBody>
      </p:sp>
    </p:spTree>
    <p:extLst>
      <p:ext uri="{BB962C8B-B14F-4D97-AF65-F5344CB8AC3E}">
        <p14:creationId xmlns:p14="http://schemas.microsoft.com/office/powerpoint/2010/main" val="184718322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Definitions (Article 2)</a:t>
            </a:r>
            <a:endParaRPr lang="en-US" dirty="0"/>
          </a:p>
        </p:txBody>
      </p:sp>
      <p:sp>
        <p:nvSpPr>
          <p:cNvPr id="3" name="Content Placeholder 2"/>
          <p:cNvSpPr>
            <a:spLocks noGrp="1"/>
          </p:cNvSpPr>
          <p:nvPr>
            <p:ph idx="1"/>
          </p:nvPr>
        </p:nvSpPr>
        <p:spPr>
          <a:xfrm>
            <a:off x="304800" y="1143000"/>
            <a:ext cx="8521700" cy="5486400"/>
          </a:xfrm>
        </p:spPr>
        <p:txBody>
          <a:bodyPr/>
          <a:lstStyle/>
          <a:p>
            <a:r>
              <a:rPr lang="en-US" dirty="0" smtClean="0"/>
              <a:t>2.9 </a:t>
            </a:r>
            <a:r>
              <a:rPr lang="en-US" i="1" dirty="0" smtClean="0"/>
              <a:t>“Proprietary Information”</a:t>
            </a:r>
            <a:endParaRPr lang="en-US" dirty="0" smtClean="0"/>
          </a:p>
          <a:p>
            <a:pPr lvl="1"/>
            <a:r>
              <a:rPr lang="en-US" sz="1800" b="0" dirty="0" smtClean="0"/>
              <a:t>privileged or confidential information developed in whole or in part by </a:t>
            </a:r>
            <a:r>
              <a:rPr lang="en-US" sz="1800" b="0" i="1" dirty="0" smtClean="0"/>
              <a:t>Collaborator</a:t>
            </a:r>
            <a:r>
              <a:rPr lang="en-US" sz="1800" b="0" dirty="0" smtClean="0"/>
              <a:t> </a:t>
            </a:r>
            <a:r>
              <a:rPr lang="en-US" sz="1800" b="0" i="1" dirty="0" smtClean="0"/>
              <a:t>Under this Agreement</a:t>
            </a:r>
            <a:r>
              <a:rPr lang="en-US" sz="1800" b="0" dirty="0" smtClean="0"/>
              <a:t> which embodies </a:t>
            </a:r>
            <a:r>
              <a:rPr lang="en-US" sz="1800" b="0" dirty="0" smtClean="0">
                <a:solidFill>
                  <a:srgbClr val="FF0000"/>
                </a:solidFill>
              </a:rPr>
              <a:t>trade secrets </a:t>
            </a:r>
            <a:r>
              <a:rPr lang="en-US" sz="1800" b="0" dirty="0" smtClean="0"/>
              <a:t>or which is </a:t>
            </a:r>
            <a:r>
              <a:rPr lang="en-US" sz="1800" b="0" dirty="0" smtClean="0">
                <a:solidFill>
                  <a:srgbClr val="FF0000"/>
                </a:solidFill>
              </a:rPr>
              <a:t>confidential technical, business or financial information</a:t>
            </a:r>
            <a:r>
              <a:rPr lang="en-US" sz="1800" b="0" dirty="0" smtClean="0"/>
              <a:t>, provided such information is </a:t>
            </a:r>
            <a:r>
              <a:rPr lang="en-US" sz="1800" b="0" dirty="0" smtClean="0">
                <a:solidFill>
                  <a:srgbClr val="FF0000"/>
                </a:solidFill>
              </a:rPr>
              <a:t>identified as such by labels or markings designating the information as proprietary</a:t>
            </a:r>
            <a:r>
              <a:rPr lang="en-US" sz="1800" b="0" dirty="0" smtClean="0"/>
              <a:t>.  </a:t>
            </a:r>
            <a:r>
              <a:rPr lang="en-US" sz="1800" b="0" i="1" dirty="0" smtClean="0"/>
              <a:t>Proprietary Information</a:t>
            </a:r>
            <a:r>
              <a:rPr lang="en-US" sz="1800" b="0" dirty="0" smtClean="0"/>
              <a:t> does not include information which:  (1) is generally known or is available from another source without obligations concerning its confidentiality; (2) has been made available by the owners to others without obligation concerning its confidentiality; or (3) is described in an issued patent, published patent application, or published copyrighted work.</a:t>
            </a:r>
          </a:p>
          <a:p>
            <a:r>
              <a:rPr lang="en-US" dirty="0" smtClean="0"/>
              <a:t>2.10 </a:t>
            </a:r>
            <a:r>
              <a:rPr lang="en-US" i="1" dirty="0" smtClean="0"/>
              <a:t>“Restricted Access Information”</a:t>
            </a:r>
          </a:p>
          <a:p>
            <a:pPr lvl="1"/>
            <a:r>
              <a:rPr lang="en-US" sz="2000" b="0" dirty="0" smtClean="0">
                <a:solidFill>
                  <a:srgbClr val="FF0000"/>
                </a:solidFill>
              </a:rPr>
              <a:t>information developed solely by </a:t>
            </a:r>
            <a:r>
              <a:rPr lang="en-US" sz="2000" b="0" i="1" dirty="0" smtClean="0">
                <a:solidFill>
                  <a:srgbClr val="FF0000"/>
                </a:solidFill>
              </a:rPr>
              <a:t>Air Force Activity</a:t>
            </a:r>
            <a:r>
              <a:rPr lang="en-US" sz="2000" b="0" dirty="0" smtClean="0">
                <a:solidFill>
                  <a:srgbClr val="FF0000"/>
                </a:solidFill>
              </a:rPr>
              <a:t> </a:t>
            </a:r>
            <a:r>
              <a:rPr lang="en-US" sz="2000" b="0" i="1" dirty="0" smtClean="0"/>
              <a:t>Under this Agreement </a:t>
            </a:r>
            <a:r>
              <a:rPr lang="en-US" sz="2000" b="0" dirty="0" smtClean="0"/>
              <a:t>that would be a </a:t>
            </a:r>
            <a:r>
              <a:rPr lang="en-US" sz="2000" b="0" dirty="0" smtClean="0">
                <a:solidFill>
                  <a:srgbClr val="FF0000"/>
                </a:solidFill>
              </a:rPr>
              <a:t>trade secret or commercial or financial information that is privileged or confidential</a:t>
            </a:r>
            <a:r>
              <a:rPr lang="en-US" sz="2000" b="0" dirty="0" smtClean="0"/>
              <a:t> if the information had been obtained from a non-Federal party participating in a CRADA.</a:t>
            </a:r>
          </a:p>
          <a:p>
            <a:endParaRPr lang="en-US" dirty="0" smtClean="0"/>
          </a:p>
          <a:p>
            <a:pPr lvl="2">
              <a:buNone/>
            </a:pPr>
            <a:endParaRPr lang="en-US" sz="1600" dirty="0" smtClean="0"/>
          </a:p>
          <a:p>
            <a:pPr lvl="2">
              <a:buNone/>
            </a:pPr>
            <a:endParaRPr lang="en-US" sz="1600" dirty="0"/>
          </a:p>
        </p:txBody>
      </p:sp>
    </p:spTree>
    <p:extLst>
      <p:ext uri="{BB962C8B-B14F-4D97-AF65-F5344CB8AC3E}">
        <p14:creationId xmlns:p14="http://schemas.microsoft.com/office/powerpoint/2010/main" val="172488906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Definitions Cont’d</a:t>
            </a:r>
            <a:endParaRPr lang="en-US" dirty="0"/>
          </a:p>
        </p:txBody>
      </p:sp>
      <p:sp>
        <p:nvSpPr>
          <p:cNvPr id="3" name="Content Placeholder 2"/>
          <p:cNvSpPr>
            <a:spLocks noGrp="1"/>
          </p:cNvSpPr>
          <p:nvPr>
            <p:ph idx="1"/>
          </p:nvPr>
        </p:nvSpPr>
        <p:spPr>
          <a:xfrm>
            <a:off x="304800" y="1143000"/>
            <a:ext cx="8521700" cy="5715000"/>
          </a:xfrm>
        </p:spPr>
        <p:txBody>
          <a:bodyPr/>
          <a:lstStyle/>
          <a:p>
            <a:r>
              <a:rPr lang="en-US" dirty="0" smtClean="0"/>
              <a:t>2.11 </a:t>
            </a:r>
            <a:r>
              <a:rPr lang="en-US" i="1" dirty="0" smtClean="0"/>
              <a:t>“Protected Information”</a:t>
            </a:r>
          </a:p>
          <a:p>
            <a:pPr lvl="1"/>
            <a:r>
              <a:rPr lang="en-US" sz="2000" b="0" dirty="0" smtClean="0"/>
              <a:t>any information developed </a:t>
            </a:r>
            <a:r>
              <a:rPr lang="en-US" sz="2000" b="0" i="1" dirty="0" smtClean="0"/>
              <a:t>Under this Agreement</a:t>
            </a:r>
            <a:r>
              <a:rPr lang="en-US" sz="2000" b="0" dirty="0" smtClean="0"/>
              <a:t>, including both </a:t>
            </a:r>
            <a:r>
              <a:rPr lang="en-US" sz="2000" b="0" i="1" dirty="0" smtClean="0"/>
              <a:t>Proprietary Information</a:t>
            </a:r>
            <a:r>
              <a:rPr lang="en-US" sz="2000" b="0" dirty="0" smtClean="0"/>
              <a:t> and </a:t>
            </a:r>
            <a:r>
              <a:rPr lang="en-US" sz="2000" b="0" i="1" dirty="0" smtClean="0"/>
              <a:t>Restricted Access Information</a:t>
            </a:r>
            <a:r>
              <a:rPr lang="en-US" sz="2000" b="0" dirty="0" smtClean="0"/>
              <a:t>.</a:t>
            </a:r>
          </a:p>
          <a:p>
            <a:r>
              <a:rPr lang="en-US" dirty="0" smtClean="0"/>
              <a:t>2.12 </a:t>
            </a:r>
            <a:r>
              <a:rPr lang="en-US" i="1" dirty="0" smtClean="0"/>
              <a:t>“Background Technology”</a:t>
            </a:r>
          </a:p>
          <a:p>
            <a:pPr lvl="1"/>
            <a:r>
              <a:rPr lang="en-US" sz="1800" b="0" dirty="0" smtClean="0">
                <a:solidFill>
                  <a:srgbClr val="FF0000"/>
                </a:solidFill>
              </a:rPr>
              <a:t>technology brought to this </a:t>
            </a:r>
            <a:r>
              <a:rPr lang="en-US" sz="1800" b="0" i="1" dirty="0" smtClean="0">
                <a:solidFill>
                  <a:srgbClr val="FF0000"/>
                </a:solidFill>
              </a:rPr>
              <a:t>Agreement</a:t>
            </a:r>
            <a:r>
              <a:rPr lang="en-US" sz="1800" b="0" dirty="0" smtClean="0">
                <a:solidFill>
                  <a:srgbClr val="FF0000"/>
                </a:solidFill>
              </a:rPr>
              <a:t> by either party consisting of restricted, sensitive, privileged or confidential information or intellectual property described in a patent, patent application or copyrighted work </a:t>
            </a:r>
            <a:r>
              <a:rPr lang="en-US" sz="1800" b="0" i="1" dirty="0" smtClean="0">
                <a:solidFill>
                  <a:srgbClr val="FF0000"/>
                </a:solidFill>
              </a:rPr>
              <a:t>Made</a:t>
            </a:r>
            <a:r>
              <a:rPr lang="en-US" sz="1800" b="0" dirty="0" smtClean="0">
                <a:solidFill>
                  <a:srgbClr val="FF0000"/>
                </a:solidFill>
              </a:rPr>
              <a:t>, </a:t>
            </a:r>
            <a:r>
              <a:rPr lang="en-US" sz="1800" b="0" i="1" dirty="0" smtClean="0">
                <a:solidFill>
                  <a:srgbClr val="FF0000"/>
                </a:solidFill>
              </a:rPr>
              <a:t>Created</a:t>
            </a:r>
            <a:r>
              <a:rPr lang="en-US" sz="1800" b="0" dirty="0" smtClean="0">
                <a:solidFill>
                  <a:srgbClr val="FF0000"/>
                </a:solidFill>
              </a:rPr>
              <a:t> or otherwise developed prior to the </a:t>
            </a:r>
            <a:r>
              <a:rPr lang="en-US" sz="1800" b="0" i="1" dirty="0" smtClean="0">
                <a:solidFill>
                  <a:srgbClr val="FF0000"/>
                </a:solidFill>
              </a:rPr>
              <a:t>Effective Date</a:t>
            </a:r>
            <a:r>
              <a:rPr lang="en-US" sz="1800" b="0" dirty="0" smtClean="0">
                <a:solidFill>
                  <a:srgbClr val="FF0000"/>
                </a:solidFill>
              </a:rPr>
              <a:t> of this </a:t>
            </a:r>
            <a:r>
              <a:rPr lang="en-US" sz="1800" b="0" i="1" dirty="0" smtClean="0">
                <a:solidFill>
                  <a:srgbClr val="FF0000"/>
                </a:solidFill>
              </a:rPr>
              <a:t>Agreement</a:t>
            </a:r>
            <a:r>
              <a:rPr lang="en-US" sz="1800" b="0" dirty="0" smtClean="0">
                <a:solidFill>
                  <a:srgbClr val="FF0000"/>
                </a:solidFill>
              </a:rPr>
              <a:t>.  </a:t>
            </a:r>
            <a:r>
              <a:rPr lang="en-US" sz="1800" b="0" dirty="0" smtClean="0"/>
              <a:t>All </a:t>
            </a:r>
            <a:r>
              <a:rPr lang="en-US" sz="1800" b="0" i="1" dirty="0" smtClean="0"/>
              <a:t>Background Technology</a:t>
            </a:r>
            <a:r>
              <a:rPr lang="en-US" sz="1800" b="0" dirty="0" smtClean="0"/>
              <a:t> is specifically identified as such in the </a:t>
            </a:r>
            <a:r>
              <a:rPr lang="en-US" sz="1800" b="0" i="1" dirty="0" smtClean="0"/>
              <a:t>Joint Work Plan</a:t>
            </a:r>
            <a:r>
              <a:rPr lang="en-US" sz="1800" b="0" dirty="0" smtClean="0"/>
              <a:t>, along with the marking requirements and, if applicable, terms for delivery, storage and disposition of such </a:t>
            </a:r>
            <a:r>
              <a:rPr lang="en-US" sz="1800" b="0" i="1" dirty="0" smtClean="0"/>
              <a:t>Background Technology</a:t>
            </a:r>
            <a:r>
              <a:rPr lang="en-US" sz="1800" b="0" dirty="0" smtClean="0"/>
              <a:t>.  Unless specifically stated otherwise in the </a:t>
            </a:r>
            <a:r>
              <a:rPr lang="en-US" sz="1800" b="0" i="1" dirty="0" smtClean="0"/>
              <a:t>Joint Work Plan</a:t>
            </a:r>
            <a:r>
              <a:rPr lang="en-US" sz="1800" b="0" dirty="0" smtClean="0"/>
              <a:t>, the receiving party will have no rights (other than use strictly for performing work </a:t>
            </a:r>
            <a:r>
              <a:rPr lang="en-US" sz="1800" b="0" i="1" dirty="0" smtClean="0"/>
              <a:t>Under this Agreement</a:t>
            </a:r>
            <a:r>
              <a:rPr lang="en-US" sz="1800" b="0" dirty="0" smtClean="0"/>
              <a:t>) in such </a:t>
            </a:r>
            <a:r>
              <a:rPr lang="en-US" sz="1800" b="0" i="1" dirty="0" smtClean="0"/>
              <a:t>Background Technology</a:t>
            </a:r>
            <a:r>
              <a:rPr lang="en-US" sz="1800" b="0" dirty="0" smtClean="0"/>
              <a:t> regardless of whether it is improved, refined or otherwise further developed </a:t>
            </a:r>
            <a:r>
              <a:rPr lang="en-US" sz="1800" b="0" i="1" dirty="0" smtClean="0"/>
              <a:t>Under this Agreement</a:t>
            </a:r>
            <a:r>
              <a:rPr lang="en-US" sz="1800" b="0" dirty="0" smtClean="0"/>
              <a:t>.  </a:t>
            </a:r>
            <a:r>
              <a:rPr lang="en-US" sz="1800" b="0" i="1" u="sng" dirty="0" smtClean="0">
                <a:solidFill>
                  <a:srgbClr val="FF0000"/>
                </a:solidFill>
              </a:rPr>
              <a:t>Background Technology</a:t>
            </a:r>
            <a:r>
              <a:rPr lang="en-US" sz="1800" b="0" u="sng" dirty="0" smtClean="0">
                <a:solidFill>
                  <a:srgbClr val="FF0000"/>
                </a:solidFill>
              </a:rPr>
              <a:t> does not include oral, aural or visual information</a:t>
            </a:r>
            <a:r>
              <a:rPr lang="en-US" sz="1800" b="0" dirty="0" smtClean="0">
                <a:solidFill>
                  <a:srgbClr val="FF0000"/>
                </a:solidFill>
              </a:rPr>
              <a:t>.</a:t>
            </a:r>
          </a:p>
        </p:txBody>
      </p:sp>
    </p:spTree>
    <p:extLst>
      <p:ext uri="{BB962C8B-B14F-4D97-AF65-F5344CB8AC3E}">
        <p14:creationId xmlns:p14="http://schemas.microsoft.com/office/powerpoint/2010/main" val="3798667441"/>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Definitions Cont’d</a:t>
            </a:r>
            <a:endParaRPr lang="en-US" dirty="0"/>
          </a:p>
        </p:txBody>
      </p:sp>
      <p:sp>
        <p:nvSpPr>
          <p:cNvPr id="3" name="Content Placeholder 2"/>
          <p:cNvSpPr>
            <a:spLocks noGrp="1"/>
          </p:cNvSpPr>
          <p:nvPr>
            <p:ph idx="1"/>
          </p:nvPr>
        </p:nvSpPr>
        <p:spPr/>
        <p:txBody>
          <a:bodyPr/>
          <a:lstStyle/>
          <a:p>
            <a:r>
              <a:rPr lang="en-US" dirty="0" smtClean="0"/>
              <a:t>2.13</a:t>
            </a:r>
            <a:r>
              <a:rPr lang="en-US" i="1" dirty="0" smtClean="0"/>
              <a:t> “Special Purpose License”</a:t>
            </a:r>
          </a:p>
          <a:p>
            <a:pPr lvl="1"/>
            <a:r>
              <a:rPr lang="en-US" sz="2000" b="0" dirty="0" smtClean="0"/>
              <a:t>a </a:t>
            </a:r>
            <a:r>
              <a:rPr lang="en-US" sz="2000" b="0" dirty="0" smtClean="0">
                <a:solidFill>
                  <a:srgbClr val="FF0000"/>
                </a:solidFill>
              </a:rPr>
              <a:t>nonexclusive, nontransferable, irrevocable, worldwide, royalty-free and paid-up license to </a:t>
            </a:r>
            <a:r>
              <a:rPr lang="en-US" sz="2000" b="0" i="1" dirty="0" smtClean="0">
                <a:solidFill>
                  <a:srgbClr val="FF0000"/>
                </a:solidFill>
              </a:rPr>
              <a:t>Air Force Activity </a:t>
            </a:r>
            <a:r>
              <a:rPr lang="en-US" sz="2000" b="0" dirty="0" smtClean="0"/>
              <a:t>for or on behalf of </a:t>
            </a:r>
            <a:r>
              <a:rPr lang="en-US" sz="2000" b="0" i="1" dirty="0" smtClean="0"/>
              <a:t>Government</a:t>
            </a:r>
            <a:r>
              <a:rPr lang="en-US" sz="2000" b="0" dirty="0" smtClean="0"/>
              <a:t> </a:t>
            </a:r>
            <a:r>
              <a:rPr lang="en-US" sz="2000" b="0" dirty="0" smtClean="0">
                <a:solidFill>
                  <a:srgbClr val="FF0000"/>
                </a:solidFill>
              </a:rPr>
              <a:t>to practice and have practiced an </a:t>
            </a:r>
            <a:r>
              <a:rPr lang="en-US" sz="2000" b="0" i="1" dirty="0" smtClean="0">
                <a:solidFill>
                  <a:srgbClr val="FF0000"/>
                </a:solidFill>
              </a:rPr>
              <a:t>Invention</a:t>
            </a:r>
            <a:r>
              <a:rPr lang="en-US" sz="2000" b="0" dirty="0" smtClean="0">
                <a:solidFill>
                  <a:srgbClr val="FF0000"/>
                </a:solidFill>
              </a:rPr>
              <a:t> for research or other government purposes</a:t>
            </a:r>
            <a:r>
              <a:rPr lang="en-US" sz="2000" b="0" dirty="0" smtClean="0"/>
              <a:t> and to use, duplicate, prepare derivative works, distribute or disclose copyrighted works or </a:t>
            </a:r>
            <a:r>
              <a:rPr lang="en-US" sz="2000" b="0" i="1" dirty="0" smtClean="0"/>
              <a:t>Proprietary Information</a:t>
            </a:r>
            <a:r>
              <a:rPr lang="en-US" sz="2000" b="0" dirty="0" smtClean="0"/>
              <a:t> in whole or in part and in any manner, and to have or permit others to do so, for research or other government purposes.  </a:t>
            </a:r>
            <a:r>
              <a:rPr lang="en-US" sz="2000" b="0" dirty="0" smtClean="0">
                <a:solidFill>
                  <a:srgbClr val="FF0000"/>
                </a:solidFill>
              </a:rPr>
              <a:t>Research or other government purposes include competitive procurement, but do not include the right to have or permit others to practice </a:t>
            </a:r>
            <a:r>
              <a:rPr lang="en-US" sz="2000" b="0" dirty="0" smtClean="0"/>
              <a:t>an </a:t>
            </a:r>
            <a:r>
              <a:rPr lang="en-US" sz="2000" b="0" i="1" dirty="0" smtClean="0"/>
              <a:t>Invention</a:t>
            </a:r>
            <a:r>
              <a:rPr lang="en-US" sz="2000" b="0" dirty="0" smtClean="0"/>
              <a:t> or use, duplicate, prepare derivative works, distribute or disclose copyrighted works or </a:t>
            </a:r>
            <a:r>
              <a:rPr lang="en-US" sz="2000" b="0" i="1" dirty="0" smtClean="0"/>
              <a:t>Proprietary</a:t>
            </a:r>
            <a:r>
              <a:rPr lang="en-US" sz="2000" b="0" dirty="0" smtClean="0"/>
              <a:t> </a:t>
            </a:r>
            <a:r>
              <a:rPr lang="en-US" sz="2000" b="0" i="1" dirty="0" smtClean="0"/>
              <a:t>Information</a:t>
            </a:r>
            <a:r>
              <a:rPr lang="en-US" sz="2000" b="0" dirty="0" smtClean="0"/>
              <a:t> </a:t>
            </a:r>
            <a:r>
              <a:rPr lang="en-US" sz="2000" b="0" dirty="0" smtClean="0">
                <a:solidFill>
                  <a:srgbClr val="FF0000"/>
                </a:solidFill>
              </a:rPr>
              <a:t>for commercial purposes</a:t>
            </a:r>
            <a:r>
              <a:rPr lang="en-US" sz="2000" b="0" dirty="0" smtClean="0"/>
              <a:t>.</a:t>
            </a:r>
            <a:endParaRPr lang="en-US" sz="2000" b="0" dirty="0"/>
          </a:p>
        </p:txBody>
      </p:sp>
    </p:spTree>
    <p:extLst>
      <p:ext uri="{BB962C8B-B14F-4D97-AF65-F5344CB8AC3E}">
        <p14:creationId xmlns:p14="http://schemas.microsoft.com/office/powerpoint/2010/main" val="419324710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
            <a:ext cx="7162800" cy="981075"/>
          </a:xfrm>
        </p:spPr>
        <p:txBody>
          <a:bodyPr/>
          <a:lstStyle/>
          <a:p>
            <a:r>
              <a:rPr lang="en-US" dirty="0" smtClean="0"/>
              <a:t>Financial Considerations</a:t>
            </a:r>
            <a:br>
              <a:rPr lang="en-US" dirty="0" smtClean="0"/>
            </a:br>
            <a:r>
              <a:rPr lang="en-US" dirty="0" smtClean="0"/>
              <a:t>(Article 3)</a:t>
            </a:r>
            <a:endParaRPr lang="en-US" dirty="0"/>
          </a:p>
        </p:txBody>
      </p:sp>
      <p:sp>
        <p:nvSpPr>
          <p:cNvPr id="3" name="Content Placeholder 2"/>
          <p:cNvSpPr>
            <a:spLocks noGrp="1"/>
          </p:cNvSpPr>
          <p:nvPr>
            <p:ph idx="1"/>
          </p:nvPr>
        </p:nvSpPr>
        <p:spPr>
          <a:xfrm>
            <a:off x="58056" y="1143000"/>
            <a:ext cx="9144000" cy="5715000"/>
          </a:xfrm>
        </p:spPr>
        <p:txBody>
          <a:bodyPr lIns="0" tIns="0" rIns="0" bIns="0"/>
          <a:lstStyle/>
          <a:p>
            <a:pPr>
              <a:spcBef>
                <a:spcPts val="1000"/>
              </a:spcBef>
            </a:pPr>
            <a:r>
              <a:rPr lang="en-US" dirty="0" smtClean="0"/>
              <a:t>Collaborator CAN pay us for the work we do</a:t>
            </a:r>
          </a:p>
          <a:p>
            <a:pPr>
              <a:spcBef>
                <a:spcPts val="1000"/>
              </a:spcBef>
            </a:pPr>
            <a:r>
              <a:rPr lang="en-US" dirty="0" smtClean="0"/>
              <a:t>Payments defined in Article 3, Section I and Joint Work </a:t>
            </a:r>
            <a:br>
              <a:rPr lang="en-US" dirty="0" smtClean="0"/>
            </a:br>
            <a:r>
              <a:rPr lang="en-US" dirty="0" smtClean="0"/>
              <a:t>Plan, Section II</a:t>
            </a:r>
          </a:p>
          <a:p>
            <a:pPr marL="627063" lvl="1">
              <a:spcBef>
                <a:spcPts val="1000"/>
              </a:spcBef>
            </a:pPr>
            <a:r>
              <a:rPr lang="en-US" sz="2200" dirty="0" smtClean="0"/>
              <a:t>Payments will be sent to the Finance Office at the correct site for processing</a:t>
            </a:r>
          </a:p>
          <a:p>
            <a:pPr marL="627063" lvl="1">
              <a:spcBef>
                <a:spcPts val="1000"/>
              </a:spcBef>
            </a:pPr>
            <a:r>
              <a:rPr lang="en-US" sz="2200" dirty="0" smtClean="0"/>
              <a:t>Finance will set up the account, deposit the check and notify S&amp;E when ready for spending</a:t>
            </a:r>
          </a:p>
          <a:p>
            <a:pPr>
              <a:spcBef>
                <a:spcPts val="1000"/>
              </a:spcBef>
            </a:pPr>
            <a:r>
              <a:rPr lang="en-US" dirty="0" smtClean="0"/>
              <a:t>Collaborators can pay for:</a:t>
            </a:r>
          </a:p>
          <a:p>
            <a:pPr marL="627063" lvl="1">
              <a:spcBef>
                <a:spcPts val="1000"/>
              </a:spcBef>
            </a:pPr>
            <a:r>
              <a:rPr lang="en-US" sz="2200" dirty="0" smtClean="0"/>
              <a:t>Tests</a:t>
            </a:r>
          </a:p>
          <a:p>
            <a:pPr marL="627063" lvl="1">
              <a:spcBef>
                <a:spcPts val="1000"/>
              </a:spcBef>
            </a:pPr>
            <a:r>
              <a:rPr lang="en-US" sz="2200" dirty="0" smtClean="0"/>
              <a:t>S&amp;E time for doing analysis or providing know-how</a:t>
            </a:r>
          </a:p>
          <a:p>
            <a:pPr marL="627063" lvl="1">
              <a:spcBef>
                <a:spcPts val="1000"/>
              </a:spcBef>
            </a:pPr>
            <a:r>
              <a:rPr lang="en-US" sz="2200" dirty="0" smtClean="0"/>
              <a:t>Anything related to the CRADA</a:t>
            </a:r>
          </a:p>
          <a:p>
            <a:pPr marL="627063" lvl="1">
              <a:spcBef>
                <a:spcPts val="1000"/>
              </a:spcBef>
            </a:pPr>
            <a:r>
              <a:rPr lang="en-US" sz="2200" dirty="0" smtClean="0"/>
              <a:t>Does not have to be exact amount, just what you believe is fair</a:t>
            </a:r>
          </a:p>
        </p:txBody>
      </p:sp>
    </p:spTree>
    <p:extLst>
      <p:ext uri="{BB962C8B-B14F-4D97-AF65-F5344CB8AC3E}">
        <p14:creationId xmlns:p14="http://schemas.microsoft.com/office/powerpoint/2010/main" val="235410057"/>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Financial Considerations</a:t>
            </a:r>
            <a:br>
              <a:rPr lang="en-US" dirty="0" smtClean="0"/>
            </a:br>
            <a:r>
              <a:rPr lang="en-US" dirty="0" smtClean="0"/>
              <a:t>(Article 3) cont’d</a:t>
            </a:r>
            <a:endParaRPr lang="en-US" dirty="0"/>
          </a:p>
        </p:txBody>
      </p:sp>
      <p:sp>
        <p:nvSpPr>
          <p:cNvPr id="3" name="Content Placeholder 2"/>
          <p:cNvSpPr>
            <a:spLocks noGrp="1"/>
          </p:cNvSpPr>
          <p:nvPr>
            <p:ph idx="1"/>
          </p:nvPr>
        </p:nvSpPr>
        <p:spPr>
          <a:xfrm>
            <a:off x="228600" y="1371600"/>
            <a:ext cx="8521700" cy="5029200"/>
          </a:xfrm>
        </p:spPr>
        <p:txBody>
          <a:bodyPr/>
          <a:lstStyle/>
          <a:p>
            <a:r>
              <a:rPr lang="en-US" dirty="0" smtClean="0"/>
              <a:t>You can choose NOT to be reimbursed if data or information from the CRADA is valuable to you</a:t>
            </a:r>
          </a:p>
          <a:p>
            <a:r>
              <a:rPr lang="en-US" dirty="0" smtClean="0"/>
              <a:t>CRADA reimbursement is different from Commercial Test Agreement (CTA) reimbursement – CTA requires all direct and indirect costs be recovered, CRADA is more flexible</a:t>
            </a:r>
          </a:p>
          <a:p>
            <a:r>
              <a:rPr lang="en-US" dirty="0" smtClean="0"/>
              <a:t>If money is being MIPRd from another government agency, identify that information in Article 3 and the Joint Work Plan</a:t>
            </a:r>
          </a:p>
          <a:p>
            <a:endParaRPr lang="en-US" sz="1800" dirty="0" smtClean="0"/>
          </a:p>
        </p:txBody>
      </p:sp>
    </p:spTree>
    <p:extLst>
      <p:ext uri="{BB962C8B-B14F-4D97-AF65-F5344CB8AC3E}">
        <p14:creationId xmlns:p14="http://schemas.microsoft.com/office/powerpoint/2010/main" val="2151240223"/>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162800" cy="981075"/>
          </a:xfrm>
        </p:spPr>
        <p:txBody>
          <a:bodyPr/>
          <a:lstStyle/>
          <a:p>
            <a:r>
              <a:rPr lang="en-US" dirty="0" smtClean="0"/>
              <a:t>Invention Disclosures and Patents</a:t>
            </a:r>
            <a:br>
              <a:rPr lang="en-US" dirty="0" smtClean="0"/>
            </a:br>
            <a:r>
              <a:rPr lang="en-US" dirty="0" smtClean="0"/>
              <a:t>(Article 4)</a:t>
            </a:r>
            <a:endParaRPr lang="en-US" dirty="0"/>
          </a:p>
        </p:txBody>
      </p:sp>
      <p:sp>
        <p:nvSpPr>
          <p:cNvPr id="3" name="Content Placeholder 2"/>
          <p:cNvSpPr>
            <a:spLocks noGrp="1"/>
          </p:cNvSpPr>
          <p:nvPr>
            <p:ph idx="1"/>
          </p:nvPr>
        </p:nvSpPr>
        <p:spPr>
          <a:xfrm>
            <a:off x="152406" y="1404258"/>
            <a:ext cx="8802912" cy="4368798"/>
          </a:xfrm>
        </p:spPr>
        <p:txBody>
          <a:bodyPr/>
          <a:lstStyle/>
          <a:p>
            <a:pPr>
              <a:spcBef>
                <a:spcPts val="1800"/>
              </a:spcBef>
            </a:pPr>
            <a:r>
              <a:rPr lang="en-US" dirty="0" smtClean="0"/>
              <a:t>Separate briefing will be given on invention disclosures and the patenting process for AF employees</a:t>
            </a:r>
          </a:p>
          <a:p>
            <a:pPr>
              <a:spcBef>
                <a:spcPts val="1800"/>
              </a:spcBef>
            </a:pPr>
            <a:r>
              <a:rPr lang="en-US" dirty="0" smtClean="0"/>
              <a:t>Pay attention to new information resulting from CRADA to ensure AF rights in technology are protected</a:t>
            </a:r>
          </a:p>
          <a:p>
            <a:pPr>
              <a:spcBef>
                <a:spcPts val="1800"/>
              </a:spcBef>
            </a:pPr>
            <a:r>
              <a:rPr lang="en-US" dirty="0" smtClean="0"/>
              <a:t>Notify ORTA and Legal Office immediately if an invention occurs under a CRADA</a:t>
            </a:r>
          </a:p>
          <a:p>
            <a:pPr>
              <a:spcBef>
                <a:spcPts val="1800"/>
              </a:spcBef>
            </a:pPr>
            <a:r>
              <a:rPr lang="en-US" dirty="0" smtClean="0"/>
              <a:t>Options for licenses defined in CRADA</a:t>
            </a:r>
            <a:endParaRPr lang="en-US" sz="1800" dirty="0" smtClean="0"/>
          </a:p>
        </p:txBody>
      </p:sp>
    </p:spTree>
    <p:extLst>
      <p:ext uri="{BB962C8B-B14F-4D97-AF65-F5344CB8AC3E}">
        <p14:creationId xmlns:p14="http://schemas.microsoft.com/office/powerpoint/2010/main" val="3179598550"/>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525"/>
            <a:ext cx="7162800" cy="981075"/>
          </a:xfrm>
        </p:spPr>
        <p:txBody>
          <a:bodyPr/>
          <a:lstStyle/>
          <a:p>
            <a:r>
              <a:rPr lang="en-US" dirty="0" smtClean="0"/>
              <a:t>Invention Disclosures and Patents</a:t>
            </a:r>
            <a:br>
              <a:rPr lang="en-US" dirty="0" smtClean="0"/>
            </a:br>
            <a:r>
              <a:rPr lang="en-US" dirty="0" smtClean="0"/>
              <a:t>(Article 4) cont’d</a:t>
            </a:r>
            <a:endParaRPr lang="en-US" dirty="0"/>
          </a:p>
        </p:txBody>
      </p:sp>
      <p:sp>
        <p:nvSpPr>
          <p:cNvPr id="3" name="Content Placeholder 2"/>
          <p:cNvSpPr>
            <a:spLocks noGrp="1"/>
          </p:cNvSpPr>
          <p:nvPr>
            <p:ph idx="1"/>
          </p:nvPr>
        </p:nvSpPr>
        <p:spPr>
          <a:xfrm>
            <a:off x="50802" y="1186542"/>
            <a:ext cx="9049656" cy="5486400"/>
          </a:xfrm>
        </p:spPr>
        <p:txBody>
          <a:bodyPr/>
          <a:lstStyle/>
          <a:p>
            <a:pPr>
              <a:spcBef>
                <a:spcPts val="700"/>
              </a:spcBef>
            </a:pPr>
            <a:r>
              <a:rPr lang="en-US" sz="2200" dirty="0" smtClean="0"/>
              <a:t>Ownership of Intellectual Property (IP) developed under CRADA</a:t>
            </a:r>
          </a:p>
          <a:p>
            <a:pPr lvl="1">
              <a:spcBef>
                <a:spcPts val="700"/>
              </a:spcBef>
            </a:pPr>
            <a:r>
              <a:rPr lang="en-US" sz="2000" dirty="0" smtClean="0"/>
              <a:t>Sole inventions: owned by the party that invents</a:t>
            </a:r>
          </a:p>
          <a:p>
            <a:pPr lvl="1">
              <a:spcBef>
                <a:spcPts val="700"/>
              </a:spcBef>
            </a:pPr>
            <a:r>
              <a:rPr lang="en-US" sz="2000" dirty="0" smtClean="0"/>
              <a:t>Joint inventions: owned jointly</a:t>
            </a:r>
          </a:p>
          <a:p>
            <a:pPr lvl="1">
              <a:spcBef>
                <a:spcPts val="700"/>
              </a:spcBef>
            </a:pPr>
            <a:r>
              <a:rPr lang="en-US" sz="2000" dirty="0" smtClean="0"/>
              <a:t>Collaborator has the option to retain title to inventions made in whole or in part by AF employees (we retain a Special Purpose License, see definition 2.13)</a:t>
            </a:r>
          </a:p>
          <a:p>
            <a:pPr lvl="1">
              <a:spcBef>
                <a:spcPts val="700"/>
              </a:spcBef>
            </a:pPr>
            <a:r>
              <a:rPr lang="en-US" sz="2000" dirty="0" smtClean="0"/>
              <a:t>Collaborator has the option to choose an exclusive or non-exclusive license</a:t>
            </a:r>
          </a:p>
          <a:p>
            <a:pPr lvl="2">
              <a:spcBef>
                <a:spcPts val="700"/>
              </a:spcBef>
            </a:pPr>
            <a:r>
              <a:rPr lang="en-US" sz="2000" dirty="0" smtClean="0"/>
              <a:t>Collaborator must provide a satisfactory commercialization plan in order to exercise either option</a:t>
            </a:r>
          </a:p>
          <a:p>
            <a:pPr lvl="2">
              <a:spcBef>
                <a:spcPts val="700"/>
              </a:spcBef>
            </a:pPr>
            <a:r>
              <a:rPr lang="en-US" sz="2000" dirty="0" smtClean="0"/>
              <a:t>Commercialization plan is usually proprietary</a:t>
            </a:r>
          </a:p>
          <a:p>
            <a:pPr>
              <a:spcBef>
                <a:spcPts val="700"/>
              </a:spcBef>
            </a:pPr>
            <a:r>
              <a:rPr lang="en-US" sz="2200" dirty="0" smtClean="0"/>
              <a:t>Filing Patent Applications</a:t>
            </a:r>
          </a:p>
          <a:p>
            <a:pPr lvl="1">
              <a:spcBef>
                <a:spcPts val="700"/>
              </a:spcBef>
            </a:pPr>
            <a:r>
              <a:rPr lang="en-US" sz="2000" dirty="0" smtClean="0"/>
              <a:t>Collaborator has first option to elect to file</a:t>
            </a:r>
          </a:p>
          <a:p>
            <a:pPr lvl="1">
              <a:spcBef>
                <a:spcPts val="700"/>
              </a:spcBef>
            </a:pPr>
            <a:r>
              <a:rPr lang="en-US" sz="2000" dirty="0" smtClean="0"/>
              <a:t>If AF Activity files – follow normal invention disclosure process</a:t>
            </a:r>
          </a:p>
        </p:txBody>
      </p:sp>
    </p:spTree>
    <p:extLst>
      <p:ext uri="{BB962C8B-B14F-4D97-AF65-F5344CB8AC3E}">
        <p14:creationId xmlns:p14="http://schemas.microsoft.com/office/powerpoint/2010/main" val="228760306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Rounded Rectangle 81"/>
          <p:cNvSpPr>
            <a:spLocks noChangeArrowheads="1"/>
          </p:cNvSpPr>
          <p:nvPr/>
        </p:nvSpPr>
        <p:spPr bwMode="auto">
          <a:xfrm>
            <a:off x="336550" y="4745038"/>
            <a:ext cx="4754563" cy="1600200"/>
          </a:xfrm>
          <a:prstGeom prst="roundRect">
            <a:avLst>
              <a:gd name="adj" fmla="val 16667"/>
            </a:avLst>
          </a:prstGeom>
          <a:solidFill>
            <a:srgbClr val="FFFF00">
              <a:alpha val="20000"/>
            </a:srgbClr>
          </a:solidFill>
          <a:ln w="9525" algn="ctr">
            <a:solidFill>
              <a:schemeClr val="tx1"/>
            </a:solidFill>
            <a:round/>
            <a:headEnd/>
            <a:tailEnd/>
          </a:ln>
        </p:spPr>
        <p:txBody>
          <a:bodyPr tIns="731520" rIns="2286000" bIns="0">
            <a:spAutoFit/>
          </a:bodyPr>
          <a:lstStyle/>
          <a:p>
            <a:pPr algn="ctr">
              <a:spcBef>
                <a:spcPct val="50000"/>
              </a:spcBef>
            </a:pPr>
            <a:r>
              <a:rPr lang="en-US" sz="1200" dirty="0"/>
              <a:t>National Defense Authorization Act for FY 1991</a:t>
            </a:r>
          </a:p>
        </p:txBody>
      </p:sp>
      <p:sp>
        <p:nvSpPr>
          <p:cNvPr id="97" name="Rounded Rectangle 96"/>
          <p:cNvSpPr>
            <a:spLocks noChangeArrowheads="1"/>
          </p:cNvSpPr>
          <p:nvPr/>
        </p:nvSpPr>
        <p:spPr bwMode="auto">
          <a:xfrm>
            <a:off x="336550" y="3019425"/>
            <a:ext cx="3017838" cy="407988"/>
          </a:xfrm>
          <a:prstGeom prst="roundRect">
            <a:avLst>
              <a:gd name="adj" fmla="val 16667"/>
            </a:avLst>
          </a:prstGeom>
          <a:solidFill>
            <a:srgbClr val="FFFF00">
              <a:alpha val="20000"/>
            </a:srgbClr>
          </a:solidFill>
          <a:ln w="9525" algn="ctr">
            <a:solidFill>
              <a:schemeClr val="tx1"/>
            </a:solidFill>
            <a:round/>
            <a:headEnd/>
            <a:tailEnd/>
          </a:ln>
        </p:spPr>
        <p:txBody>
          <a:bodyPr tIns="0" rIns="731520" bIns="0" anchor="ctr">
            <a:spAutoFit/>
          </a:bodyPr>
          <a:lstStyle/>
          <a:p>
            <a:pPr algn="ctr">
              <a:spcBef>
                <a:spcPct val="50000"/>
              </a:spcBef>
            </a:pPr>
            <a:r>
              <a:rPr lang="en-US" sz="1200" dirty="0"/>
              <a:t>National Defense Authorization Act for FY 1994</a:t>
            </a:r>
          </a:p>
        </p:txBody>
      </p:sp>
      <p:sp>
        <p:nvSpPr>
          <p:cNvPr id="96" name="Rounded Rectangle 95"/>
          <p:cNvSpPr>
            <a:spLocks noChangeArrowheads="1"/>
          </p:cNvSpPr>
          <p:nvPr/>
        </p:nvSpPr>
        <p:spPr bwMode="auto">
          <a:xfrm>
            <a:off x="336550" y="3533775"/>
            <a:ext cx="2835275" cy="612775"/>
          </a:xfrm>
          <a:prstGeom prst="roundRect">
            <a:avLst>
              <a:gd name="adj" fmla="val 16667"/>
            </a:avLst>
          </a:prstGeom>
          <a:solidFill>
            <a:srgbClr val="FFFF00">
              <a:alpha val="20000"/>
            </a:srgbClr>
          </a:solidFill>
          <a:ln w="9525" algn="ctr">
            <a:solidFill>
              <a:schemeClr val="tx1"/>
            </a:solidFill>
            <a:round/>
            <a:headEnd/>
            <a:tailEnd/>
          </a:ln>
        </p:spPr>
        <p:txBody>
          <a:bodyPr tIns="0" rIns="914400" bIns="0" anchor="ctr">
            <a:spAutoFit/>
          </a:bodyPr>
          <a:lstStyle/>
          <a:p>
            <a:pPr algn="ctr">
              <a:spcBef>
                <a:spcPct val="50000"/>
              </a:spcBef>
            </a:pPr>
            <a:r>
              <a:rPr lang="en-US" sz="1200" dirty="0"/>
              <a:t>National Defense Authorization Act for FY 1993</a:t>
            </a:r>
          </a:p>
        </p:txBody>
      </p:sp>
      <p:sp>
        <p:nvSpPr>
          <p:cNvPr id="87" name="Rounded Rectangle 86"/>
          <p:cNvSpPr>
            <a:spLocks noChangeArrowheads="1"/>
          </p:cNvSpPr>
          <p:nvPr/>
        </p:nvSpPr>
        <p:spPr bwMode="auto">
          <a:xfrm>
            <a:off x="336550" y="4232275"/>
            <a:ext cx="2835275" cy="407988"/>
          </a:xfrm>
          <a:prstGeom prst="roundRect">
            <a:avLst>
              <a:gd name="adj" fmla="val 16667"/>
            </a:avLst>
          </a:prstGeom>
          <a:solidFill>
            <a:srgbClr val="FFFF00">
              <a:alpha val="20000"/>
            </a:srgbClr>
          </a:solidFill>
          <a:ln w="9525" algn="ctr">
            <a:solidFill>
              <a:schemeClr val="tx1"/>
            </a:solidFill>
            <a:round/>
            <a:headEnd/>
            <a:tailEnd/>
          </a:ln>
        </p:spPr>
        <p:txBody>
          <a:bodyPr tIns="0" rIns="731520" bIns="0" anchor="ctr">
            <a:spAutoFit/>
          </a:bodyPr>
          <a:lstStyle/>
          <a:p>
            <a:pPr algn="ctr">
              <a:spcBef>
                <a:spcPct val="50000"/>
              </a:spcBef>
            </a:pPr>
            <a:r>
              <a:rPr lang="en-US" sz="1200" dirty="0"/>
              <a:t>Small Business Research &amp; Development Act of 1992</a:t>
            </a:r>
          </a:p>
        </p:txBody>
      </p:sp>
      <p:sp>
        <p:nvSpPr>
          <p:cNvPr id="67" name="Rounded Rectangle 66"/>
          <p:cNvSpPr>
            <a:spLocks noChangeArrowheads="1"/>
          </p:cNvSpPr>
          <p:nvPr/>
        </p:nvSpPr>
        <p:spPr bwMode="auto">
          <a:xfrm>
            <a:off x="5529263" y="5033963"/>
            <a:ext cx="3290887" cy="1281112"/>
          </a:xfrm>
          <a:prstGeom prst="roundRect">
            <a:avLst>
              <a:gd name="adj" fmla="val 16667"/>
            </a:avLst>
          </a:prstGeom>
          <a:solidFill>
            <a:srgbClr val="FFFF00">
              <a:alpha val="20000"/>
            </a:srgbClr>
          </a:solidFill>
          <a:ln w="9525" algn="ctr">
            <a:solidFill>
              <a:schemeClr val="tx1"/>
            </a:solidFill>
            <a:round/>
            <a:headEnd/>
            <a:tailEnd/>
          </a:ln>
        </p:spPr>
        <p:txBody>
          <a:bodyPr tIns="0" bIns="457200">
            <a:spAutoFit/>
          </a:bodyPr>
          <a:lstStyle/>
          <a:p>
            <a:pPr algn="ctr">
              <a:spcBef>
                <a:spcPct val="50000"/>
              </a:spcBef>
            </a:pPr>
            <a:r>
              <a:rPr lang="en-US" sz="1200" dirty="0"/>
              <a:t>National Competitiveness Technology Transfer Act of 1989</a:t>
            </a:r>
          </a:p>
        </p:txBody>
      </p:sp>
      <p:sp>
        <p:nvSpPr>
          <p:cNvPr id="76" name="Rounded Rectangle 75"/>
          <p:cNvSpPr>
            <a:spLocks noChangeArrowheads="1"/>
          </p:cNvSpPr>
          <p:nvPr/>
        </p:nvSpPr>
        <p:spPr bwMode="auto">
          <a:xfrm>
            <a:off x="5816600" y="3122613"/>
            <a:ext cx="2835275" cy="639762"/>
          </a:xfrm>
          <a:prstGeom prst="roundRect">
            <a:avLst>
              <a:gd name="adj" fmla="val 16667"/>
            </a:avLst>
          </a:prstGeom>
          <a:solidFill>
            <a:srgbClr val="FFFF00">
              <a:alpha val="20000"/>
            </a:srgbClr>
          </a:solidFill>
          <a:ln w="9525" algn="ctr">
            <a:solidFill>
              <a:schemeClr val="tx1"/>
            </a:solidFill>
            <a:round/>
            <a:headEnd/>
            <a:tailEnd/>
          </a:ln>
        </p:spPr>
        <p:txBody>
          <a:bodyPr tIns="0" bIns="457200">
            <a:spAutoFit/>
          </a:bodyPr>
          <a:lstStyle/>
          <a:p>
            <a:pPr algn="ctr">
              <a:spcBef>
                <a:spcPct val="50000"/>
              </a:spcBef>
            </a:pPr>
            <a:r>
              <a:rPr lang="en-US" sz="1200" dirty="0"/>
              <a:t>Bayh-Dole Act of 1980</a:t>
            </a:r>
          </a:p>
        </p:txBody>
      </p:sp>
      <p:sp>
        <p:nvSpPr>
          <p:cNvPr id="57" name="Rounded Rectangle 56"/>
          <p:cNvSpPr>
            <a:spLocks noChangeArrowheads="1"/>
          </p:cNvSpPr>
          <p:nvPr/>
        </p:nvSpPr>
        <p:spPr bwMode="auto">
          <a:xfrm>
            <a:off x="5594350" y="2181225"/>
            <a:ext cx="3227388" cy="822325"/>
          </a:xfrm>
          <a:prstGeom prst="roundRect">
            <a:avLst>
              <a:gd name="adj" fmla="val 16667"/>
            </a:avLst>
          </a:prstGeom>
          <a:solidFill>
            <a:srgbClr val="FFFF00">
              <a:alpha val="20000"/>
            </a:srgbClr>
          </a:solidFill>
          <a:ln w="9525" algn="ctr">
            <a:solidFill>
              <a:schemeClr val="tx1"/>
            </a:solidFill>
            <a:round/>
            <a:headEnd/>
            <a:tailEnd/>
          </a:ln>
        </p:spPr>
        <p:txBody>
          <a:bodyPr lIns="914400" tIns="0" rIns="0" bIns="0">
            <a:spAutoFit/>
          </a:bodyPr>
          <a:lstStyle/>
          <a:p>
            <a:pPr algn="ctr">
              <a:spcBef>
                <a:spcPct val="50000"/>
              </a:spcBef>
            </a:pPr>
            <a:r>
              <a:rPr lang="en-US" sz="1200" dirty="0"/>
              <a:t>Stevenson-Wydler Technology Innovation Act of 1980</a:t>
            </a:r>
          </a:p>
        </p:txBody>
      </p:sp>
      <p:sp>
        <p:nvSpPr>
          <p:cNvPr id="31755" name="Title 1"/>
          <p:cNvSpPr>
            <a:spLocks noGrp="1"/>
          </p:cNvSpPr>
          <p:nvPr>
            <p:ph type="title"/>
          </p:nvPr>
        </p:nvSpPr>
        <p:spPr>
          <a:xfrm>
            <a:off x="1066800" y="0"/>
            <a:ext cx="7162800" cy="981075"/>
          </a:xfrm>
        </p:spPr>
        <p:txBody>
          <a:bodyPr/>
          <a:lstStyle/>
          <a:p>
            <a:pPr eaLnBrk="1" hangingPunct="1"/>
            <a:r>
              <a:rPr lang="en-US" dirty="0" smtClean="0"/>
              <a:t>Technology Transfer Authorizations</a:t>
            </a:r>
          </a:p>
        </p:txBody>
      </p:sp>
      <p:sp>
        <p:nvSpPr>
          <p:cNvPr id="21" name="Text Box 24"/>
          <p:cNvSpPr txBox="1">
            <a:spLocks noChangeArrowheads="1"/>
          </p:cNvSpPr>
          <p:nvPr/>
        </p:nvSpPr>
        <p:spPr bwMode="auto">
          <a:xfrm>
            <a:off x="5899150" y="3378200"/>
            <a:ext cx="2403475" cy="306388"/>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Patent License Agreement (PLA)</a:t>
            </a:r>
          </a:p>
        </p:txBody>
      </p:sp>
      <p:sp>
        <p:nvSpPr>
          <p:cNvPr id="35" name="Oval 3"/>
          <p:cNvSpPr>
            <a:spLocks noChangeArrowheads="1"/>
          </p:cNvSpPr>
          <p:nvPr/>
        </p:nvSpPr>
        <p:spPr bwMode="auto">
          <a:xfrm>
            <a:off x="3429000" y="3292475"/>
            <a:ext cx="2286000" cy="1096963"/>
          </a:xfrm>
          <a:custGeom>
            <a:avLst/>
            <a:gdLst>
              <a:gd name="connsiteX0" fmla="*/ 0 w 2895600"/>
              <a:gd name="connsiteY0" fmla="*/ 914400 h 1828800"/>
              <a:gd name="connsiteX1" fmla="*/ 674687 w 2895600"/>
              <a:gd name="connsiteY1" fmla="*/ 141286 h 1828800"/>
              <a:gd name="connsiteX2" fmla="*/ 1447802 w 2895600"/>
              <a:gd name="connsiteY2" fmla="*/ 2 h 1828800"/>
              <a:gd name="connsiteX3" fmla="*/ 2220918 w 2895600"/>
              <a:gd name="connsiteY3" fmla="*/ 141288 h 1828800"/>
              <a:gd name="connsiteX4" fmla="*/ 2895601 w 2895600"/>
              <a:gd name="connsiteY4" fmla="*/ 914405 h 1828800"/>
              <a:gd name="connsiteX5" fmla="*/ 2220916 w 2895600"/>
              <a:gd name="connsiteY5" fmla="*/ 1687520 h 1828800"/>
              <a:gd name="connsiteX6" fmla="*/ 1447801 w 2895600"/>
              <a:gd name="connsiteY6" fmla="*/ 1828805 h 1828800"/>
              <a:gd name="connsiteX7" fmla="*/ 674686 w 2895600"/>
              <a:gd name="connsiteY7" fmla="*/ 1687520 h 1828800"/>
              <a:gd name="connsiteX8" fmla="*/ 2 w 2895600"/>
              <a:gd name="connsiteY8" fmla="*/ 914404 h 1828800"/>
              <a:gd name="connsiteX9" fmla="*/ 0 w 2895600"/>
              <a:gd name="connsiteY9" fmla="*/ 91440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95600" h="1828800">
                <a:moveTo>
                  <a:pt x="0" y="914400"/>
                </a:moveTo>
                <a:cubicBezTo>
                  <a:pt x="1" y="600658"/>
                  <a:pt x="254682" y="308822"/>
                  <a:pt x="674687" y="141286"/>
                </a:cubicBezTo>
                <a:cubicBezTo>
                  <a:pt x="906070" y="48989"/>
                  <a:pt x="1174134" y="2"/>
                  <a:pt x="1447802" y="2"/>
                </a:cubicBezTo>
                <a:cubicBezTo>
                  <a:pt x="1721470" y="2"/>
                  <a:pt x="1989534" y="48990"/>
                  <a:pt x="2220918" y="141288"/>
                </a:cubicBezTo>
                <a:cubicBezTo>
                  <a:pt x="2640923" y="308825"/>
                  <a:pt x="2895603" y="600662"/>
                  <a:pt x="2895601" y="914405"/>
                </a:cubicBezTo>
                <a:cubicBezTo>
                  <a:pt x="2895601" y="1228148"/>
                  <a:pt x="2640920" y="1519984"/>
                  <a:pt x="2220916" y="1687520"/>
                </a:cubicBezTo>
                <a:cubicBezTo>
                  <a:pt x="1989533" y="1779817"/>
                  <a:pt x="1721469" y="1828805"/>
                  <a:pt x="1447801" y="1828805"/>
                </a:cubicBezTo>
                <a:cubicBezTo>
                  <a:pt x="1174133" y="1828805"/>
                  <a:pt x="906069" y="1779817"/>
                  <a:pt x="674686" y="1687520"/>
                </a:cubicBezTo>
                <a:cubicBezTo>
                  <a:pt x="254681" y="1519983"/>
                  <a:pt x="1" y="1228147"/>
                  <a:pt x="2" y="914404"/>
                </a:cubicBezTo>
                <a:cubicBezTo>
                  <a:pt x="1" y="914403"/>
                  <a:pt x="1" y="914401"/>
                  <a:pt x="0" y="914400"/>
                </a:cubicBezTo>
                <a:close/>
              </a:path>
            </a:pathLst>
          </a:custGeom>
          <a:solidFill>
            <a:srgbClr val="3366FF"/>
          </a:solidFill>
          <a:ln w="12700">
            <a:solidFill>
              <a:schemeClr val="tx1"/>
            </a:solidFill>
            <a:round/>
            <a:headEnd/>
            <a:tailEnd/>
          </a:ln>
          <a:effectLst/>
        </p:spPr>
        <p:txBody>
          <a:bodyPr wrap="none" lIns="91429" tIns="45714" rIns="91429" bIns="45714" anchor="ctr"/>
          <a:lstStyle/>
          <a:p>
            <a:pPr algn="ctr">
              <a:spcBef>
                <a:spcPts val="600"/>
              </a:spcBef>
              <a:defRPr/>
            </a:pPr>
            <a:r>
              <a:rPr lang="en-US" sz="2000" cap="all" dirty="0">
                <a:solidFill>
                  <a:schemeClr val="bg1"/>
                </a:solidFill>
                <a:cs typeface="+mn-cs"/>
              </a:rPr>
              <a:t>Technology</a:t>
            </a:r>
          </a:p>
          <a:p>
            <a:pPr algn="ctr">
              <a:spcBef>
                <a:spcPts val="600"/>
              </a:spcBef>
              <a:defRPr/>
            </a:pPr>
            <a:r>
              <a:rPr lang="en-US" sz="2000" cap="all" dirty="0">
                <a:solidFill>
                  <a:schemeClr val="bg1"/>
                </a:solidFill>
                <a:cs typeface="+mn-cs"/>
              </a:rPr>
              <a:t>Transfer</a:t>
            </a:r>
          </a:p>
        </p:txBody>
      </p:sp>
      <p:sp>
        <p:nvSpPr>
          <p:cNvPr id="36" name="Text Box 24"/>
          <p:cNvSpPr txBox="1">
            <a:spLocks noChangeArrowheads="1"/>
          </p:cNvSpPr>
          <p:nvPr/>
        </p:nvSpPr>
        <p:spPr bwMode="auto">
          <a:xfrm>
            <a:off x="5688013" y="2251075"/>
            <a:ext cx="650875" cy="306388"/>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Grants</a:t>
            </a:r>
          </a:p>
        </p:txBody>
      </p:sp>
      <p:cxnSp>
        <p:nvCxnSpPr>
          <p:cNvPr id="39" name="Straight Arrow Connector 38"/>
          <p:cNvCxnSpPr>
            <a:cxnSpLocks noChangeShapeType="1"/>
          </p:cNvCxnSpPr>
          <p:nvPr/>
        </p:nvCxnSpPr>
        <p:spPr bwMode="auto">
          <a:xfrm rot="5400000">
            <a:off x="4247753" y="2381647"/>
            <a:ext cx="1371601" cy="418307"/>
          </a:xfrm>
          <a:prstGeom prst="straightConnector1">
            <a:avLst/>
          </a:prstGeom>
          <a:noFill/>
          <a:ln w="19050" algn="ctr">
            <a:solidFill>
              <a:schemeClr val="tx1"/>
            </a:solidFill>
            <a:round/>
            <a:headEnd/>
            <a:tailEnd type="triangle" w="med" len="lg"/>
          </a:ln>
        </p:spPr>
      </p:cxnSp>
      <p:cxnSp>
        <p:nvCxnSpPr>
          <p:cNvPr id="27" name="Straight Arrow Connector 26"/>
          <p:cNvCxnSpPr>
            <a:cxnSpLocks noChangeShapeType="1"/>
            <a:stCxn id="32" idx="1"/>
            <a:endCxn id="35" idx="5"/>
          </p:cNvCxnSpPr>
          <p:nvPr/>
        </p:nvCxnSpPr>
        <p:spPr bwMode="auto">
          <a:xfrm rot="10800000">
            <a:off x="5181600" y="4303713"/>
            <a:ext cx="731838" cy="1395412"/>
          </a:xfrm>
          <a:prstGeom prst="straightConnector1">
            <a:avLst/>
          </a:prstGeom>
          <a:noFill/>
          <a:ln w="19050" algn="ctr">
            <a:solidFill>
              <a:schemeClr val="tx1"/>
            </a:solidFill>
            <a:round/>
            <a:headEnd/>
            <a:tailEnd type="triangle" w="med" len="lg"/>
          </a:ln>
        </p:spPr>
      </p:cxnSp>
      <p:sp>
        <p:nvSpPr>
          <p:cNvPr id="32" name="Text Box 24"/>
          <p:cNvSpPr txBox="1">
            <a:spLocks noChangeArrowheads="1"/>
          </p:cNvSpPr>
          <p:nvPr/>
        </p:nvSpPr>
        <p:spPr bwMode="auto">
          <a:xfrm>
            <a:off x="5913438" y="5545138"/>
            <a:ext cx="2527300" cy="306387"/>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Other Transaction Authority (OTA)</a:t>
            </a:r>
          </a:p>
        </p:txBody>
      </p:sp>
      <p:sp>
        <p:nvSpPr>
          <p:cNvPr id="33" name="Text Box 24"/>
          <p:cNvSpPr txBox="1">
            <a:spLocks noChangeArrowheads="1"/>
          </p:cNvSpPr>
          <p:nvPr/>
        </p:nvSpPr>
        <p:spPr bwMode="auto">
          <a:xfrm>
            <a:off x="3714750" y="5145088"/>
            <a:ext cx="471488" cy="306387"/>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EPA</a:t>
            </a:r>
          </a:p>
        </p:txBody>
      </p:sp>
      <p:sp>
        <p:nvSpPr>
          <p:cNvPr id="34" name="Text Box 24"/>
          <p:cNvSpPr txBox="1">
            <a:spLocks noChangeArrowheads="1"/>
          </p:cNvSpPr>
          <p:nvPr/>
        </p:nvSpPr>
        <p:spPr bwMode="auto">
          <a:xfrm>
            <a:off x="3027363" y="5145088"/>
            <a:ext cx="573087" cy="306387"/>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IR&amp;D</a:t>
            </a:r>
          </a:p>
        </p:txBody>
      </p:sp>
      <p:sp>
        <p:nvSpPr>
          <p:cNvPr id="42" name="Text Box 24"/>
          <p:cNvSpPr txBox="1">
            <a:spLocks noChangeArrowheads="1"/>
          </p:cNvSpPr>
          <p:nvPr/>
        </p:nvSpPr>
        <p:spPr bwMode="auto">
          <a:xfrm>
            <a:off x="1649413" y="4824413"/>
            <a:ext cx="1263650" cy="306387"/>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Mentor-Protégé</a:t>
            </a:r>
          </a:p>
        </p:txBody>
      </p:sp>
      <p:sp>
        <p:nvSpPr>
          <p:cNvPr id="43" name="Text Box 24"/>
          <p:cNvSpPr txBox="1">
            <a:spLocks noChangeArrowheads="1"/>
          </p:cNvSpPr>
          <p:nvPr/>
        </p:nvSpPr>
        <p:spPr bwMode="auto">
          <a:xfrm>
            <a:off x="2438400" y="5943600"/>
            <a:ext cx="2466975" cy="306387"/>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Partnership Intermediaries (PIA)</a:t>
            </a:r>
          </a:p>
        </p:txBody>
      </p:sp>
      <p:sp>
        <p:nvSpPr>
          <p:cNvPr id="47" name="Text Box 24"/>
          <p:cNvSpPr txBox="1">
            <a:spLocks noChangeArrowheads="1"/>
          </p:cNvSpPr>
          <p:nvPr/>
        </p:nvSpPr>
        <p:spPr bwMode="auto">
          <a:xfrm>
            <a:off x="2508250" y="4305300"/>
            <a:ext cx="565150" cy="306388"/>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STTR</a:t>
            </a:r>
          </a:p>
        </p:txBody>
      </p:sp>
      <p:sp>
        <p:nvSpPr>
          <p:cNvPr id="48" name="Text Box 24"/>
          <p:cNvSpPr txBox="1">
            <a:spLocks noChangeArrowheads="1"/>
          </p:cNvSpPr>
          <p:nvPr/>
        </p:nvSpPr>
        <p:spPr bwMode="auto">
          <a:xfrm>
            <a:off x="2271713" y="3716338"/>
            <a:ext cx="812800" cy="306387"/>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Dual Use</a:t>
            </a:r>
          </a:p>
        </p:txBody>
      </p:sp>
      <p:sp>
        <p:nvSpPr>
          <p:cNvPr id="49" name="Text Box 24"/>
          <p:cNvSpPr txBox="1">
            <a:spLocks noChangeArrowheads="1"/>
          </p:cNvSpPr>
          <p:nvPr/>
        </p:nvSpPr>
        <p:spPr bwMode="auto">
          <a:xfrm>
            <a:off x="2765425" y="3070225"/>
            <a:ext cx="520700" cy="306388"/>
          </a:xfrm>
          <a:prstGeom prst="roundRect">
            <a:avLst/>
          </a:prstGeom>
          <a:ln>
            <a:headEnd/>
            <a:tailEnd/>
          </a:ln>
        </p:spPr>
        <p:style>
          <a:lnRef idx="2">
            <a:schemeClr val="dk1"/>
          </a:lnRef>
          <a:fillRef idx="1">
            <a:schemeClr val="lt1"/>
          </a:fillRef>
          <a:effectRef idx="0">
            <a:schemeClr val="dk1"/>
          </a:effectRef>
          <a:fontRef idx="minor">
            <a:schemeClr val="dk1"/>
          </a:fontRef>
        </p:style>
        <p:txBody>
          <a:bodyPr lIns="91429" tIns="45714" rIns="91429" bIns="45714" anchor="ctr">
            <a:spAutoFit/>
          </a:bodyPr>
          <a:lstStyle/>
          <a:p>
            <a:pPr algn="ctr">
              <a:spcBef>
                <a:spcPct val="50000"/>
              </a:spcBef>
              <a:defRPr/>
            </a:pPr>
            <a:r>
              <a:rPr lang="en-US" sz="1200" dirty="0"/>
              <a:t>CTA</a:t>
            </a:r>
          </a:p>
        </p:txBody>
      </p:sp>
      <p:grpSp>
        <p:nvGrpSpPr>
          <p:cNvPr id="52" name="Group 51"/>
          <p:cNvGrpSpPr/>
          <p:nvPr/>
        </p:nvGrpSpPr>
        <p:grpSpPr>
          <a:xfrm>
            <a:off x="1219200" y="1524000"/>
            <a:ext cx="3017838" cy="457200"/>
            <a:chOff x="1168400" y="1627188"/>
            <a:chExt cx="3017838" cy="457200"/>
          </a:xfrm>
        </p:grpSpPr>
        <p:sp>
          <p:nvSpPr>
            <p:cNvPr id="63" name="Rounded Rectangle 62"/>
            <p:cNvSpPr>
              <a:spLocks noChangeArrowheads="1"/>
            </p:cNvSpPr>
            <p:nvPr/>
          </p:nvSpPr>
          <p:spPr bwMode="auto">
            <a:xfrm>
              <a:off x="1168400" y="1627188"/>
              <a:ext cx="3017838" cy="457200"/>
            </a:xfrm>
            <a:prstGeom prst="roundRect">
              <a:avLst>
                <a:gd name="adj" fmla="val 16667"/>
              </a:avLst>
            </a:prstGeom>
            <a:solidFill>
              <a:srgbClr val="FFFF00">
                <a:alpha val="20000"/>
              </a:srgbClr>
            </a:solidFill>
            <a:ln w="9525" algn="ctr">
              <a:solidFill>
                <a:schemeClr val="tx1"/>
              </a:solidFill>
              <a:round/>
              <a:headEnd/>
              <a:tailEnd/>
            </a:ln>
          </p:spPr>
          <p:txBody>
            <a:bodyPr tIns="0" rIns="914400" bIns="0" anchor="ctr">
              <a:spAutoFit/>
            </a:bodyPr>
            <a:lstStyle/>
            <a:p>
              <a:pPr algn="ctr">
                <a:spcBef>
                  <a:spcPct val="50000"/>
                </a:spcBef>
              </a:pPr>
              <a:r>
                <a:rPr lang="en-US" sz="1200" dirty="0"/>
                <a:t>Government to Government</a:t>
              </a:r>
            </a:p>
          </p:txBody>
        </p:sp>
        <p:sp>
          <p:nvSpPr>
            <p:cNvPr id="50" name="Text Box 24"/>
            <p:cNvSpPr txBox="1">
              <a:spLocks noChangeArrowheads="1"/>
            </p:cNvSpPr>
            <p:nvPr/>
          </p:nvSpPr>
          <p:spPr bwMode="auto">
            <a:xfrm>
              <a:off x="3328988" y="1703388"/>
              <a:ext cx="801687" cy="306387"/>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Alliances</a:t>
              </a:r>
            </a:p>
          </p:txBody>
        </p:sp>
      </p:grpSp>
      <p:sp>
        <p:nvSpPr>
          <p:cNvPr id="51" name="Text Box 24"/>
          <p:cNvSpPr txBox="1">
            <a:spLocks noChangeArrowheads="1"/>
          </p:cNvSpPr>
          <p:nvPr/>
        </p:nvSpPr>
        <p:spPr bwMode="auto">
          <a:xfrm>
            <a:off x="3100388" y="5510213"/>
            <a:ext cx="1549400" cy="306387"/>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Education Outreach</a:t>
            </a:r>
          </a:p>
        </p:txBody>
      </p:sp>
      <p:cxnSp>
        <p:nvCxnSpPr>
          <p:cNvPr id="46" name="Straight Arrow Connector 45"/>
          <p:cNvCxnSpPr>
            <a:cxnSpLocks noChangeShapeType="1"/>
            <a:stCxn id="80" idx="1"/>
            <a:endCxn id="35" idx="3"/>
          </p:cNvCxnSpPr>
          <p:nvPr/>
        </p:nvCxnSpPr>
        <p:spPr bwMode="auto">
          <a:xfrm rot="10800000" flipV="1">
            <a:off x="5181600" y="2776538"/>
            <a:ext cx="547688" cy="600075"/>
          </a:xfrm>
          <a:prstGeom prst="straightConnector1">
            <a:avLst/>
          </a:prstGeom>
          <a:noFill/>
          <a:ln w="19050" algn="ctr">
            <a:solidFill>
              <a:schemeClr val="tx1"/>
            </a:solidFill>
            <a:round/>
            <a:headEnd/>
            <a:tailEnd type="triangle" w="med" len="lg"/>
          </a:ln>
        </p:spPr>
      </p:cxnSp>
      <p:cxnSp>
        <p:nvCxnSpPr>
          <p:cNvPr id="55" name="Straight Arrow Connector 54"/>
          <p:cNvCxnSpPr>
            <a:cxnSpLocks noChangeShapeType="1"/>
            <a:stCxn id="36" idx="1"/>
          </p:cNvCxnSpPr>
          <p:nvPr/>
        </p:nvCxnSpPr>
        <p:spPr bwMode="auto">
          <a:xfrm rot="10800000" flipV="1">
            <a:off x="4973638" y="2403475"/>
            <a:ext cx="714375" cy="922338"/>
          </a:xfrm>
          <a:prstGeom prst="straightConnector1">
            <a:avLst/>
          </a:prstGeom>
          <a:noFill/>
          <a:ln w="19050" algn="ctr">
            <a:solidFill>
              <a:schemeClr val="tx1"/>
            </a:solidFill>
            <a:round/>
            <a:headEnd/>
            <a:tailEnd type="triangle" w="med" len="lg"/>
          </a:ln>
        </p:spPr>
      </p:cxnSp>
      <p:sp>
        <p:nvSpPr>
          <p:cNvPr id="60" name="Rounded Rectangle 59"/>
          <p:cNvSpPr>
            <a:spLocks noChangeArrowheads="1"/>
          </p:cNvSpPr>
          <p:nvPr/>
        </p:nvSpPr>
        <p:spPr bwMode="auto">
          <a:xfrm>
            <a:off x="6083300" y="3821827"/>
            <a:ext cx="2679700" cy="612934"/>
          </a:xfrm>
          <a:prstGeom prst="roundRect">
            <a:avLst>
              <a:gd name="adj" fmla="val 16667"/>
            </a:avLst>
          </a:prstGeom>
          <a:solidFill>
            <a:srgbClr val="FFFF00">
              <a:alpha val="20000"/>
            </a:srgbClr>
          </a:solidFill>
          <a:ln w="9525" algn="ctr">
            <a:solidFill>
              <a:schemeClr val="tx1"/>
            </a:solidFill>
            <a:round/>
            <a:headEnd/>
            <a:tailEnd/>
          </a:ln>
        </p:spPr>
        <p:txBody>
          <a:bodyPr wrap="square" lIns="731520" tIns="0" rIns="0" bIns="0" anchor="ctr">
            <a:spAutoFit/>
          </a:bodyPr>
          <a:lstStyle/>
          <a:p>
            <a:pPr algn="ctr">
              <a:spcBef>
                <a:spcPct val="50000"/>
              </a:spcBef>
            </a:pPr>
            <a:r>
              <a:rPr lang="en-US" sz="1200" dirty="0"/>
              <a:t>Small Business Innovation Development Act of 1982</a:t>
            </a:r>
          </a:p>
        </p:txBody>
      </p:sp>
      <p:cxnSp>
        <p:nvCxnSpPr>
          <p:cNvPr id="62" name="Straight Arrow Connector 61"/>
          <p:cNvCxnSpPr>
            <a:cxnSpLocks noChangeShapeType="1"/>
            <a:stCxn id="21" idx="1"/>
          </p:cNvCxnSpPr>
          <p:nvPr/>
        </p:nvCxnSpPr>
        <p:spPr bwMode="auto">
          <a:xfrm rot="10800000" flipV="1">
            <a:off x="5529263" y="3530600"/>
            <a:ext cx="369887" cy="28575"/>
          </a:xfrm>
          <a:prstGeom prst="straightConnector1">
            <a:avLst/>
          </a:prstGeom>
          <a:noFill/>
          <a:ln w="19050" algn="ctr">
            <a:solidFill>
              <a:schemeClr val="tx1"/>
            </a:solidFill>
            <a:round/>
            <a:headEnd/>
            <a:tailEnd type="triangle" w="med" len="lg"/>
          </a:ln>
        </p:spPr>
      </p:cxnSp>
      <p:cxnSp>
        <p:nvCxnSpPr>
          <p:cNvPr id="69" name="Straight Arrow Connector 68"/>
          <p:cNvCxnSpPr>
            <a:cxnSpLocks noChangeShapeType="1"/>
            <a:stCxn id="77" idx="1"/>
          </p:cNvCxnSpPr>
          <p:nvPr/>
        </p:nvCxnSpPr>
        <p:spPr bwMode="auto">
          <a:xfrm rot="10800000">
            <a:off x="5688013" y="3940175"/>
            <a:ext cx="431800" cy="227013"/>
          </a:xfrm>
          <a:prstGeom prst="straightConnector1">
            <a:avLst/>
          </a:prstGeom>
          <a:noFill/>
          <a:ln w="19050" algn="ctr">
            <a:solidFill>
              <a:schemeClr val="tx1"/>
            </a:solidFill>
            <a:round/>
            <a:headEnd/>
            <a:tailEnd type="triangle" w="med" len="lg"/>
          </a:ln>
        </p:spPr>
      </p:cxnSp>
      <p:sp>
        <p:nvSpPr>
          <p:cNvPr id="71" name="Rounded Rectangle 70"/>
          <p:cNvSpPr>
            <a:spLocks noChangeArrowheads="1"/>
          </p:cNvSpPr>
          <p:nvPr/>
        </p:nvSpPr>
        <p:spPr bwMode="auto">
          <a:xfrm>
            <a:off x="5688013" y="4502150"/>
            <a:ext cx="3108325" cy="409575"/>
          </a:xfrm>
          <a:prstGeom prst="roundRect">
            <a:avLst>
              <a:gd name="adj" fmla="val 16667"/>
            </a:avLst>
          </a:prstGeom>
          <a:solidFill>
            <a:srgbClr val="FFFF00">
              <a:alpha val="20000"/>
            </a:srgbClr>
          </a:solidFill>
          <a:ln w="9525" algn="ctr">
            <a:solidFill>
              <a:schemeClr val="tx1"/>
            </a:solidFill>
            <a:round/>
            <a:headEnd/>
            <a:tailEnd/>
          </a:ln>
        </p:spPr>
        <p:txBody>
          <a:bodyPr lIns="822960" tIns="0" rIns="0" bIns="0" anchor="ctr">
            <a:spAutoFit/>
          </a:bodyPr>
          <a:lstStyle/>
          <a:p>
            <a:pPr algn="ctr">
              <a:spcBef>
                <a:spcPct val="50000"/>
              </a:spcBef>
            </a:pPr>
            <a:r>
              <a:rPr lang="en-US" sz="1200" dirty="0"/>
              <a:t>Federal Technology Transfer Act of 1986</a:t>
            </a:r>
          </a:p>
        </p:txBody>
      </p:sp>
      <p:cxnSp>
        <p:nvCxnSpPr>
          <p:cNvPr id="73" name="Straight Arrow Connector 72"/>
          <p:cNvCxnSpPr>
            <a:cxnSpLocks noChangeShapeType="1"/>
            <a:stCxn id="88" idx="1"/>
          </p:cNvCxnSpPr>
          <p:nvPr/>
        </p:nvCxnSpPr>
        <p:spPr bwMode="auto">
          <a:xfrm rot="10800000">
            <a:off x="5411788" y="4232275"/>
            <a:ext cx="320675" cy="477838"/>
          </a:xfrm>
          <a:prstGeom prst="straightConnector1">
            <a:avLst/>
          </a:prstGeom>
          <a:noFill/>
          <a:ln w="19050" algn="ctr">
            <a:solidFill>
              <a:schemeClr val="tx1"/>
            </a:solidFill>
            <a:round/>
            <a:headEnd/>
            <a:tailEnd type="triangle" w="med" len="lg"/>
          </a:ln>
        </p:spPr>
      </p:cxnSp>
      <p:cxnSp>
        <p:nvCxnSpPr>
          <p:cNvPr id="84" name="Straight Arrow Connector 83"/>
          <p:cNvCxnSpPr>
            <a:cxnSpLocks noChangeShapeType="1"/>
            <a:stCxn id="33" idx="0"/>
          </p:cNvCxnSpPr>
          <p:nvPr/>
        </p:nvCxnSpPr>
        <p:spPr bwMode="auto">
          <a:xfrm rot="5400000" flipH="1" flipV="1">
            <a:off x="3744913" y="4583113"/>
            <a:ext cx="768350" cy="355600"/>
          </a:xfrm>
          <a:prstGeom prst="straightConnector1">
            <a:avLst/>
          </a:prstGeom>
          <a:noFill/>
          <a:ln w="19050" algn="ctr">
            <a:solidFill>
              <a:schemeClr val="tx1"/>
            </a:solidFill>
            <a:round/>
            <a:headEnd/>
            <a:tailEnd type="triangle" w="med" len="lg"/>
          </a:ln>
        </p:spPr>
      </p:cxnSp>
      <p:cxnSp>
        <p:nvCxnSpPr>
          <p:cNvPr id="89" name="Straight Arrow Connector 88"/>
          <p:cNvCxnSpPr>
            <a:cxnSpLocks noChangeShapeType="1"/>
            <a:stCxn id="47" idx="3"/>
          </p:cNvCxnSpPr>
          <p:nvPr/>
        </p:nvCxnSpPr>
        <p:spPr bwMode="auto">
          <a:xfrm flipV="1">
            <a:off x="3073400" y="4146550"/>
            <a:ext cx="528638" cy="311150"/>
          </a:xfrm>
          <a:prstGeom prst="straightConnector1">
            <a:avLst/>
          </a:prstGeom>
          <a:noFill/>
          <a:ln w="19050" algn="ctr">
            <a:solidFill>
              <a:schemeClr val="tx1"/>
            </a:solidFill>
            <a:round/>
            <a:headEnd/>
            <a:tailEnd type="triangle" w="med" len="lg"/>
          </a:ln>
        </p:spPr>
      </p:cxnSp>
      <p:sp>
        <p:nvSpPr>
          <p:cNvPr id="77" name="Text Box 24"/>
          <p:cNvSpPr txBox="1">
            <a:spLocks noChangeArrowheads="1"/>
          </p:cNvSpPr>
          <p:nvPr/>
        </p:nvSpPr>
        <p:spPr bwMode="auto">
          <a:xfrm>
            <a:off x="6119813" y="4013200"/>
            <a:ext cx="539750" cy="306388"/>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SBIR</a:t>
            </a:r>
          </a:p>
        </p:txBody>
      </p:sp>
      <p:sp>
        <p:nvSpPr>
          <p:cNvPr id="80" name="Text Box 24"/>
          <p:cNvSpPr txBox="1">
            <a:spLocks noChangeArrowheads="1"/>
          </p:cNvSpPr>
          <p:nvPr/>
        </p:nvSpPr>
        <p:spPr bwMode="auto">
          <a:xfrm>
            <a:off x="5729288" y="2622550"/>
            <a:ext cx="1868487" cy="306388"/>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Cooperative Agreements</a:t>
            </a:r>
          </a:p>
        </p:txBody>
      </p:sp>
      <p:sp>
        <p:nvSpPr>
          <p:cNvPr id="88" name="Text Box 24"/>
          <p:cNvSpPr txBox="1">
            <a:spLocks noChangeArrowheads="1"/>
          </p:cNvSpPr>
          <p:nvPr/>
        </p:nvSpPr>
        <p:spPr bwMode="auto">
          <a:xfrm>
            <a:off x="5732463" y="4557713"/>
            <a:ext cx="690562" cy="306387"/>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CRADA</a:t>
            </a:r>
          </a:p>
        </p:txBody>
      </p:sp>
      <p:cxnSp>
        <p:nvCxnSpPr>
          <p:cNvPr id="95" name="Straight Arrow Connector 94"/>
          <p:cNvCxnSpPr>
            <a:cxnSpLocks noChangeShapeType="1"/>
          </p:cNvCxnSpPr>
          <p:nvPr/>
        </p:nvCxnSpPr>
        <p:spPr bwMode="auto">
          <a:xfrm rot="5400000" flipH="1" flipV="1">
            <a:off x="3869531" y="4826795"/>
            <a:ext cx="1120775" cy="246062"/>
          </a:xfrm>
          <a:prstGeom prst="straightConnector1">
            <a:avLst/>
          </a:prstGeom>
          <a:noFill/>
          <a:ln w="19050" algn="ctr">
            <a:solidFill>
              <a:schemeClr val="tx1"/>
            </a:solidFill>
            <a:round/>
            <a:headEnd/>
            <a:tailEnd type="triangle" w="med" len="lg"/>
          </a:ln>
        </p:spPr>
      </p:cxnSp>
      <p:cxnSp>
        <p:nvCxnSpPr>
          <p:cNvPr id="101" name="Straight Arrow Connector 100"/>
          <p:cNvCxnSpPr>
            <a:cxnSpLocks noChangeShapeType="1"/>
          </p:cNvCxnSpPr>
          <p:nvPr/>
        </p:nvCxnSpPr>
        <p:spPr bwMode="auto">
          <a:xfrm rot="5400000" flipH="1" flipV="1">
            <a:off x="4007644" y="5150644"/>
            <a:ext cx="1524000" cy="1588"/>
          </a:xfrm>
          <a:prstGeom prst="straightConnector1">
            <a:avLst/>
          </a:prstGeom>
          <a:noFill/>
          <a:ln w="19050" algn="ctr">
            <a:solidFill>
              <a:schemeClr val="tx1"/>
            </a:solidFill>
            <a:round/>
            <a:headEnd/>
            <a:tailEnd type="triangle" w="med" len="lg"/>
          </a:ln>
        </p:spPr>
      </p:cxnSp>
      <p:cxnSp>
        <p:nvCxnSpPr>
          <p:cNvPr id="109" name="Straight Arrow Connector 108"/>
          <p:cNvCxnSpPr>
            <a:cxnSpLocks noChangeShapeType="1"/>
            <a:stCxn id="42" idx="3"/>
          </p:cNvCxnSpPr>
          <p:nvPr/>
        </p:nvCxnSpPr>
        <p:spPr bwMode="auto">
          <a:xfrm flipV="1">
            <a:off x="2913063" y="4232275"/>
            <a:ext cx="852487" cy="744538"/>
          </a:xfrm>
          <a:prstGeom prst="straightConnector1">
            <a:avLst/>
          </a:prstGeom>
          <a:noFill/>
          <a:ln w="19050" algn="ctr">
            <a:solidFill>
              <a:schemeClr val="tx1"/>
            </a:solidFill>
            <a:round/>
            <a:headEnd/>
            <a:tailEnd type="triangle" w="med" len="lg"/>
          </a:ln>
        </p:spPr>
      </p:cxnSp>
      <p:cxnSp>
        <p:nvCxnSpPr>
          <p:cNvPr id="112" name="Straight Arrow Connector 111"/>
          <p:cNvCxnSpPr>
            <a:cxnSpLocks noChangeShapeType="1"/>
            <a:stCxn id="34" idx="0"/>
            <a:endCxn id="35" idx="7"/>
          </p:cNvCxnSpPr>
          <p:nvPr/>
        </p:nvCxnSpPr>
        <p:spPr bwMode="auto">
          <a:xfrm rot="5400000" flipH="1" flipV="1">
            <a:off x="3217069" y="4399757"/>
            <a:ext cx="841375" cy="649287"/>
          </a:xfrm>
          <a:prstGeom prst="straightConnector1">
            <a:avLst/>
          </a:prstGeom>
          <a:noFill/>
          <a:ln w="19050" algn="ctr">
            <a:solidFill>
              <a:schemeClr val="tx1"/>
            </a:solidFill>
            <a:round/>
            <a:headEnd/>
            <a:tailEnd type="triangle" w="med" len="lg"/>
          </a:ln>
        </p:spPr>
      </p:cxnSp>
      <p:cxnSp>
        <p:nvCxnSpPr>
          <p:cNvPr id="119" name="Straight Arrow Connector 118"/>
          <p:cNvCxnSpPr>
            <a:cxnSpLocks noChangeShapeType="1"/>
            <a:stCxn id="48" idx="3"/>
            <a:endCxn id="35" idx="0"/>
          </p:cNvCxnSpPr>
          <p:nvPr/>
        </p:nvCxnSpPr>
        <p:spPr bwMode="auto">
          <a:xfrm flipV="1">
            <a:off x="3084513" y="3840163"/>
            <a:ext cx="344487" cy="30162"/>
          </a:xfrm>
          <a:prstGeom prst="straightConnector1">
            <a:avLst/>
          </a:prstGeom>
          <a:noFill/>
          <a:ln w="19050" algn="ctr">
            <a:solidFill>
              <a:schemeClr val="tx1"/>
            </a:solidFill>
            <a:round/>
            <a:headEnd/>
            <a:tailEnd type="triangle" w="med" len="lg"/>
          </a:ln>
        </p:spPr>
      </p:cxnSp>
      <p:cxnSp>
        <p:nvCxnSpPr>
          <p:cNvPr id="122" name="Straight Arrow Connector 121"/>
          <p:cNvCxnSpPr>
            <a:cxnSpLocks noChangeShapeType="1"/>
            <a:stCxn id="49" idx="3"/>
          </p:cNvCxnSpPr>
          <p:nvPr/>
        </p:nvCxnSpPr>
        <p:spPr bwMode="auto">
          <a:xfrm>
            <a:off x="3286125" y="3224213"/>
            <a:ext cx="315913" cy="358775"/>
          </a:xfrm>
          <a:prstGeom prst="straightConnector1">
            <a:avLst/>
          </a:prstGeom>
          <a:noFill/>
          <a:ln w="19050" algn="ctr">
            <a:solidFill>
              <a:schemeClr val="tx1"/>
            </a:solidFill>
            <a:round/>
            <a:headEnd/>
            <a:tailEnd type="triangle" w="med" len="lg"/>
          </a:ln>
        </p:spPr>
      </p:cxnSp>
      <p:cxnSp>
        <p:nvCxnSpPr>
          <p:cNvPr id="125" name="Straight Arrow Connector 124"/>
          <p:cNvCxnSpPr>
            <a:cxnSpLocks noChangeShapeType="1"/>
          </p:cNvCxnSpPr>
          <p:nvPr/>
        </p:nvCxnSpPr>
        <p:spPr bwMode="auto">
          <a:xfrm rot="16200000" flipH="1">
            <a:off x="3467098" y="2400300"/>
            <a:ext cx="1371602" cy="381001"/>
          </a:xfrm>
          <a:prstGeom prst="straightConnector1">
            <a:avLst/>
          </a:prstGeom>
          <a:noFill/>
          <a:ln w="19050" algn="ctr">
            <a:solidFill>
              <a:schemeClr val="tx1"/>
            </a:solidFill>
            <a:round/>
            <a:headEnd/>
            <a:tailEnd type="triangle" w="med" len="lg"/>
          </a:ln>
        </p:spPr>
      </p:cxnSp>
      <p:grpSp>
        <p:nvGrpSpPr>
          <p:cNvPr id="59" name="Group 58"/>
          <p:cNvGrpSpPr/>
          <p:nvPr/>
        </p:nvGrpSpPr>
        <p:grpSpPr>
          <a:xfrm>
            <a:off x="4724400" y="1524000"/>
            <a:ext cx="2743200" cy="457200"/>
            <a:chOff x="4670425" y="1627188"/>
            <a:chExt cx="2743200" cy="457200"/>
          </a:xfrm>
        </p:grpSpPr>
        <p:sp>
          <p:nvSpPr>
            <p:cNvPr id="56" name="Rounded Rectangle 55"/>
            <p:cNvSpPr>
              <a:spLocks noChangeArrowheads="1"/>
            </p:cNvSpPr>
            <p:nvPr/>
          </p:nvSpPr>
          <p:spPr bwMode="auto">
            <a:xfrm>
              <a:off x="4670425" y="1627188"/>
              <a:ext cx="2743200" cy="457200"/>
            </a:xfrm>
            <a:prstGeom prst="roundRect">
              <a:avLst>
                <a:gd name="adj" fmla="val 16667"/>
              </a:avLst>
            </a:prstGeom>
            <a:solidFill>
              <a:srgbClr val="FFFF00">
                <a:alpha val="20000"/>
              </a:srgbClr>
            </a:solidFill>
            <a:ln w="9525" algn="ctr">
              <a:solidFill>
                <a:schemeClr val="tx1"/>
              </a:solidFill>
              <a:round/>
              <a:headEnd/>
              <a:tailEnd/>
            </a:ln>
          </p:spPr>
          <p:txBody>
            <a:bodyPr lIns="914400" tIns="0" rIns="0" bIns="0" anchor="ctr">
              <a:spAutoFit/>
            </a:bodyPr>
            <a:lstStyle/>
            <a:p>
              <a:pPr algn="ctr">
                <a:spcBef>
                  <a:spcPct val="50000"/>
                </a:spcBef>
              </a:pPr>
              <a:r>
                <a:rPr lang="en-US" sz="1200" dirty="0"/>
                <a:t>Government to Industry</a:t>
              </a:r>
            </a:p>
          </p:txBody>
        </p:sp>
        <p:sp>
          <p:nvSpPr>
            <p:cNvPr id="53" name="Text Box 24"/>
            <p:cNvSpPr txBox="1">
              <a:spLocks noChangeArrowheads="1"/>
            </p:cNvSpPr>
            <p:nvPr/>
          </p:nvSpPr>
          <p:spPr bwMode="auto">
            <a:xfrm>
              <a:off x="4741863" y="1706563"/>
              <a:ext cx="846137" cy="306387"/>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rIns="91429" bIns="45714" anchor="ctr">
              <a:spAutoFit/>
            </a:bodyPr>
            <a:lstStyle/>
            <a:p>
              <a:pPr algn="ctr">
                <a:spcBef>
                  <a:spcPct val="50000"/>
                </a:spcBef>
                <a:defRPr/>
              </a:pPr>
              <a:r>
                <a:rPr lang="en-US" sz="1200" dirty="0"/>
                <a:t>Contracts</a:t>
              </a:r>
            </a:p>
          </p:txBody>
        </p:sp>
      </p:grpSp>
      <p:sp>
        <p:nvSpPr>
          <p:cNvPr id="75" name="Text Box 24"/>
          <p:cNvSpPr txBox="1">
            <a:spLocks noChangeArrowheads="1"/>
          </p:cNvSpPr>
          <p:nvPr/>
        </p:nvSpPr>
        <p:spPr bwMode="auto">
          <a:xfrm>
            <a:off x="5646738" y="5907088"/>
            <a:ext cx="2997200" cy="306387"/>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none" lIns="91429" tIns="45714" bIns="45714" anchor="ctr">
            <a:spAutoFit/>
          </a:bodyPr>
          <a:lstStyle/>
          <a:p>
            <a:pPr algn="ctr">
              <a:spcBef>
                <a:spcPct val="50000"/>
              </a:spcBef>
              <a:defRPr/>
            </a:pPr>
            <a:r>
              <a:rPr lang="en-US" sz="1200" dirty="0"/>
              <a:t>Technology Investment Agreement (TIA)</a:t>
            </a:r>
          </a:p>
        </p:txBody>
      </p:sp>
      <p:cxnSp>
        <p:nvCxnSpPr>
          <p:cNvPr id="79" name="Straight Arrow Connector 78"/>
          <p:cNvCxnSpPr>
            <a:cxnSpLocks noChangeShapeType="1"/>
            <a:stCxn id="75" idx="1"/>
          </p:cNvCxnSpPr>
          <p:nvPr/>
        </p:nvCxnSpPr>
        <p:spPr bwMode="auto">
          <a:xfrm rot="10800000">
            <a:off x="4973638" y="4376738"/>
            <a:ext cx="673100" cy="1684337"/>
          </a:xfrm>
          <a:prstGeom prst="straightConnector1">
            <a:avLst/>
          </a:prstGeom>
          <a:noFill/>
          <a:ln w="19050" algn="ctr">
            <a:solidFill>
              <a:schemeClr val="tx1"/>
            </a:solidFill>
            <a:round/>
            <a:headEnd/>
            <a:tailEnd type="triangle" w="med" len="lg"/>
          </a:ln>
        </p:spPr>
      </p:cxnSp>
      <p:sp>
        <p:nvSpPr>
          <p:cNvPr id="124" name="Rounded Rectangle 123"/>
          <p:cNvSpPr>
            <a:spLocks noChangeArrowheads="1"/>
          </p:cNvSpPr>
          <p:nvPr/>
        </p:nvSpPr>
        <p:spPr bwMode="auto">
          <a:xfrm>
            <a:off x="533400" y="2089232"/>
            <a:ext cx="3338513" cy="827461"/>
          </a:xfrm>
          <a:prstGeom prst="roundRect">
            <a:avLst>
              <a:gd name="adj" fmla="val 16667"/>
            </a:avLst>
          </a:prstGeom>
          <a:solidFill>
            <a:srgbClr val="FFFF00">
              <a:alpha val="20000"/>
            </a:srgbClr>
          </a:solidFill>
          <a:ln w="9525" algn="ctr">
            <a:solidFill>
              <a:schemeClr val="tx1"/>
            </a:solidFill>
            <a:round/>
            <a:headEnd/>
            <a:tailEnd/>
          </a:ln>
        </p:spPr>
        <p:txBody>
          <a:bodyPr wrap="square" tIns="338328" bIns="0" anchor="ctr">
            <a:spAutoFit/>
          </a:bodyPr>
          <a:lstStyle/>
          <a:p>
            <a:pPr algn="ctr"/>
            <a:r>
              <a:rPr lang="en-US" sz="1200" dirty="0"/>
              <a:t>National Defense Authorization</a:t>
            </a:r>
          </a:p>
          <a:p>
            <a:pPr algn="ctr"/>
            <a:r>
              <a:rPr lang="en-US" sz="1200" dirty="0"/>
              <a:t>Act for FY 2006</a:t>
            </a:r>
          </a:p>
        </p:txBody>
      </p:sp>
      <p:sp>
        <p:nvSpPr>
          <p:cNvPr id="126" name="Text Box 24"/>
          <p:cNvSpPr txBox="1">
            <a:spLocks noChangeArrowheads="1"/>
          </p:cNvSpPr>
          <p:nvPr/>
        </p:nvSpPr>
        <p:spPr bwMode="auto">
          <a:xfrm>
            <a:off x="685800" y="2133600"/>
            <a:ext cx="3111948" cy="306453"/>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square" lIns="91429" tIns="45714" rIns="91429" bIns="45714" anchor="ctr">
            <a:spAutoFit/>
          </a:bodyPr>
          <a:lstStyle/>
          <a:p>
            <a:pPr algn="ctr">
              <a:spcBef>
                <a:spcPct val="50000"/>
              </a:spcBef>
              <a:defRPr/>
            </a:pPr>
            <a:r>
              <a:rPr lang="en-US" sz="1200" dirty="0"/>
              <a:t>Commercialization Pilot </a:t>
            </a:r>
            <a:r>
              <a:rPr lang="en-US" sz="1200" dirty="0" smtClean="0"/>
              <a:t>Program (CPP</a:t>
            </a:r>
            <a:r>
              <a:rPr lang="en-US" sz="1200" dirty="0"/>
              <a:t>)</a:t>
            </a:r>
          </a:p>
        </p:txBody>
      </p:sp>
      <p:cxnSp>
        <p:nvCxnSpPr>
          <p:cNvPr id="135" name="Straight Arrow Connector 134"/>
          <p:cNvCxnSpPr>
            <a:cxnSpLocks noChangeShapeType="1"/>
            <a:endCxn id="35" idx="1"/>
          </p:cNvCxnSpPr>
          <p:nvPr/>
        </p:nvCxnSpPr>
        <p:spPr bwMode="auto">
          <a:xfrm rot="16200000" flipH="1">
            <a:off x="3302115" y="2717689"/>
            <a:ext cx="938820" cy="380246"/>
          </a:xfrm>
          <a:prstGeom prst="straightConnector1">
            <a:avLst/>
          </a:prstGeom>
          <a:noFill/>
          <a:ln w="19050" algn="ctr">
            <a:solidFill>
              <a:schemeClr val="tx1"/>
            </a:solidFill>
            <a:round/>
            <a:headEnd/>
            <a:tailEnd type="triangle" w="med" len="lg"/>
          </a:ln>
        </p:spPr>
      </p:cxnSp>
    </p:spTree>
    <p:extLst>
      <p:ext uri="{BB962C8B-B14F-4D97-AF65-F5344CB8AC3E}">
        <p14:creationId xmlns:p14="http://schemas.microsoft.com/office/powerpoint/2010/main" val="265126505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Rights of Third Parties</a:t>
            </a:r>
            <a:br>
              <a:rPr lang="en-US" dirty="0" smtClean="0"/>
            </a:br>
            <a:r>
              <a:rPr lang="en-US" dirty="0" smtClean="0"/>
              <a:t>(Article 4) cont’d</a:t>
            </a:r>
            <a:endParaRPr lang="en-US" dirty="0"/>
          </a:p>
        </p:txBody>
      </p:sp>
      <p:sp>
        <p:nvSpPr>
          <p:cNvPr id="3" name="Content Placeholder 2"/>
          <p:cNvSpPr>
            <a:spLocks noGrp="1"/>
          </p:cNvSpPr>
          <p:nvPr>
            <p:ph idx="1"/>
          </p:nvPr>
        </p:nvSpPr>
        <p:spPr>
          <a:xfrm>
            <a:off x="112488" y="1389744"/>
            <a:ext cx="8987970" cy="5029200"/>
          </a:xfrm>
        </p:spPr>
        <p:txBody>
          <a:bodyPr/>
          <a:lstStyle/>
          <a:p>
            <a:pPr>
              <a:spcBef>
                <a:spcPts val="1800"/>
              </a:spcBef>
            </a:pPr>
            <a:r>
              <a:rPr lang="en-US" dirty="0" smtClean="0"/>
              <a:t>Competing rights between support contractors and Collaborators</a:t>
            </a:r>
          </a:p>
          <a:p>
            <a:pPr marL="569913" lvl="1">
              <a:spcBef>
                <a:spcPts val="1800"/>
              </a:spcBef>
            </a:pPr>
            <a:r>
              <a:rPr lang="en-US" sz="2200" dirty="0" smtClean="0"/>
              <a:t>The Bayh-Dole Act or applicable clause under the contract for support contractors may limit Collaborator’s options under the CRADA</a:t>
            </a:r>
          </a:p>
          <a:p>
            <a:pPr marL="569913" lvl="1">
              <a:spcBef>
                <a:spcPts val="1800"/>
              </a:spcBef>
            </a:pPr>
            <a:r>
              <a:rPr lang="en-US" sz="2200" dirty="0" smtClean="0"/>
              <a:t>Applies to support contractors working in our labs or any other contractor that is not a signatory to the agreement</a:t>
            </a:r>
          </a:p>
          <a:p>
            <a:pPr marL="569913" lvl="1">
              <a:spcBef>
                <a:spcPts val="1800"/>
              </a:spcBef>
            </a:pPr>
            <a:r>
              <a:rPr lang="en-US" sz="2200" dirty="0" smtClean="0"/>
              <a:t>Each party must identify to the other party other contractors or universities that would be working on the CRADA</a:t>
            </a:r>
          </a:p>
          <a:p>
            <a:pPr marL="569913" lvl="1">
              <a:spcBef>
                <a:spcPts val="1800"/>
              </a:spcBef>
            </a:pPr>
            <a:r>
              <a:rPr lang="en-US" sz="2200" dirty="0" smtClean="0"/>
              <a:t>Each party has the right to object to the use of any third party</a:t>
            </a:r>
          </a:p>
          <a:p>
            <a:pPr lvl="1">
              <a:spcBef>
                <a:spcPts val="1800"/>
              </a:spcBef>
            </a:pPr>
            <a:endParaRPr lang="en-US" dirty="0"/>
          </a:p>
        </p:txBody>
      </p:sp>
    </p:spTree>
    <p:extLst>
      <p:ext uri="{BB962C8B-B14F-4D97-AF65-F5344CB8AC3E}">
        <p14:creationId xmlns:p14="http://schemas.microsoft.com/office/powerpoint/2010/main" val="2169408368"/>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Background Technology and Protected Information (Article 6)</a:t>
            </a:r>
            <a:endParaRPr lang="en-US" dirty="0"/>
          </a:p>
        </p:txBody>
      </p:sp>
      <p:sp>
        <p:nvSpPr>
          <p:cNvPr id="3" name="Content Placeholder 2"/>
          <p:cNvSpPr>
            <a:spLocks noGrp="1"/>
          </p:cNvSpPr>
          <p:nvPr>
            <p:ph idx="1"/>
          </p:nvPr>
        </p:nvSpPr>
        <p:spPr>
          <a:xfrm>
            <a:off x="304800" y="1143000"/>
            <a:ext cx="8521700" cy="5562600"/>
          </a:xfrm>
        </p:spPr>
        <p:txBody>
          <a:bodyPr/>
          <a:lstStyle/>
          <a:p>
            <a:r>
              <a:rPr lang="en-US" dirty="0" smtClean="0"/>
              <a:t>Must be marked</a:t>
            </a:r>
          </a:p>
          <a:p>
            <a:r>
              <a:rPr lang="en-US" dirty="0" smtClean="0"/>
              <a:t>Must be reduced to writing – 30 days to reduce oral or visual disclosures</a:t>
            </a:r>
          </a:p>
          <a:p>
            <a:r>
              <a:rPr lang="en-US" dirty="0" smtClean="0"/>
              <a:t>Background technology must be disclosed in Work Plan (Section II) – anything that is being brought into the CRADA by either party</a:t>
            </a:r>
          </a:p>
          <a:p>
            <a:r>
              <a:rPr lang="en-US" dirty="0" smtClean="0"/>
              <a:t>Records of all background technology and protected information must be kept in CRADA file</a:t>
            </a:r>
          </a:p>
          <a:p>
            <a:r>
              <a:rPr lang="en-US" dirty="0" smtClean="0"/>
              <a:t>Neither party will be liable for release of unmarked background technology or protected information</a:t>
            </a:r>
          </a:p>
          <a:p>
            <a:r>
              <a:rPr lang="en-US" dirty="0"/>
              <a:t>Restricted access information may be exempt from FOIA requests for 5 years</a:t>
            </a:r>
          </a:p>
          <a:p>
            <a:endParaRPr lang="en-US" dirty="0"/>
          </a:p>
        </p:txBody>
      </p:sp>
    </p:spTree>
    <p:extLst>
      <p:ext uri="{BB962C8B-B14F-4D97-AF65-F5344CB8AC3E}">
        <p14:creationId xmlns:p14="http://schemas.microsoft.com/office/powerpoint/2010/main" val="1848721372"/>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Term of Agreement, Modification and Termination (Article 7)</a:t>
            </a:r>
            <a:endParaRPr lang="en-US" dirty="0"/>
          </a:p>
        </p:txBody>
      </p:sp>
      <p:sp>
        <p:nvSpPr>
          <p:cNvPr id="3" name="Content Placeholder 2"/>
          <p:cNvSpPr>
            <a:spLocks noGrp="1"/>
          </p:cNvSpPr>
          <p:nvPr>
            <p:ph idx="1"/>
          </p:nvPr>
        </p:nvSpPr>
        <p:spPr>
          <a:xfrm>
            <a:off x="304800" y="1295400"/>
            <a:ext cx="8521700" cy="4648200"/>
          </a:xfrm>
        </p:spPr>
        <p:txBody>
          <a:bodyPr/>
          <a:lstStyle/>
          <a:p>
            <a:pPr>
              <a:spcBef>
                <a:spcPts val="1800"/>
              </a:spcBef>
            </a:pPr>
            <a:r>
              <a:rPr lang="en-US" dirty="0" smtClean="0"/>
              <a:t>Term: how long the CRADA will last – up to you and Collaborator  (actual number identified in Section III)</a:t>
            </a:r>
          </a:p>
          <a:p>
            <a:pPr>
              <a:spcBef>
                <a:spcPts val="1800"/>
              </a:spcBef>
            </a:pPr>
            <a:r>
              <a:rPr lang="en-US" dirty="0" smtClean="0"/>
              <a:t>Modification:  Change or extension within the scope of the agreement - signed by Collaborator and Division Chief</a:t>
            </a:r>
          </a:p>
          <a:p>
            <a:pPr>
              <a:spcBef>
                <a:spcPts val="1800"/>
              </a:spcBef>
            </a:pPr>
            <a:r>
              <a:rPr lang="en-US" dirty="0" smtClean="0"/>
              <a:t>Amendment: Change outside the scope of the agreement -  signed by Collaborator and Division Chief, approved by Director</a:t>
            </a:r>
          </a:p>
          <a:p>
            <a:pPr>
              <a:spcBef>
                <a:spcPts val="1800"/>
              </a:spcBef>
            </a:pPr>
            <a:r>
              <a:rPr lang="en-US" dirty="0" smtClean="0"/>
              <a:t>Termination:  Either party may terminate with 30 days notice</a:t>
            </a:r>
            <a:endParaRPr lang="en-US" dirty="0"/>
          </a:p>
        </p:txBody>
      </p:sp>
    </p:spTree>
    <p:extLst>
      <p:ext uri="{BB962C8B-B14F-4D97-AF65-F5344CB8AC3E}">
        <p14:creationId xmlns:p14="http://schemas.microsoft.com/office/powerpoint/2010/main" val="231909177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Representations</a:t>
            </a:r>
            <a:br>
              <a:rPr lang="en-US" dirty="0" smtClean="0"/>
            </a:br>
            <a:r>
              <a:rPr lang="en-US" dirty="0" smtClean="0"/>
              <a:t>(Article 9)</a:t>
            </a:r>
            <a:endParaRPr lang="en-US" dirty="0"/>
          </a:p>
        </p:txBody>
      </p:sp>
      <p:sp>
        <p:nvSpPr>
          <p:cNvPr id="3" name="Content Placeholder 2"/>
          <p:cNvSpPr>
            <a:spLocks noGrp="1"/>
          </p:cNvSpPr>
          <p:nvPr>
            <p:ph idx="1"/>
          </p:nvPr>
        </p:nvSpPr>
        <p:spPr>
          <a:xfrm>
            <a:off x="170544" y="1219200"/>
            <a:ext cx="8741227" cy="5029200"/>
          </a:xfrm>
        </p:spPr>
        <p:txBody>
          <a:bodyPr/>
          <a:lstStyle/>
          <a:p>
            <a:pPr>
              <a:spcBef>
                <a:spcPts val="1800"/>
              </a:spcBef>
            </a:pPr>
            <a:r>
              <a:rPr lang="en-US" dirty="0" smtClean="0"/>
              <a:t>AF</a:t>
            </a:r>
          </a:p>
          <a:p>
            <a:pPr lvl="1">
              <a:spcBef>
                <a:spcPts val="1800"/>
              </a:spcBef>
            </a:pPr>
            <a:r>
              <a:rPr lang="en-US" sz="2200" dirty="0" smtClean="0"/>
              <a:t>Consistent with mission</a:t>
            </a:r>
          </a:p>
          <a:p>
            <a:pPr lvl="1">
              <a:spcBef>
                <a:spcPts val="1800"/>
              </a:spcBef>
            </a:pPr>
            <a:r>
              <a:rPr lang="en-US" sz="2200" dirty="0" smtClean="0"/>
              <a:t>Statutory compliance</a:t>
            </a:r>
          </a:p>
          <a:p>
            <a:pPr lvl="2">
              <a:spcBef>
                <a:spcPts val="1800"/>
              </a:spcBef>
            </a:pPr>
            <a:r>
              <a:rPr lang="en-US" sz="2200" dirty="0" smtClean="0"/>
              <a:t>Small businesses and consortia involving small business given special consideration</a:t>
            </a:r>
          </a:p>
          <a:p>
            <a:pPr lvl="2">
              <a:spcBef>
                <a:spcPts val="1800"/>
              </a:spcBef>
            </a:pPr>
            <a:r>
              <a:rPr lang="en-US" sz="2200" dirty="0" smtClean="0"/>
              <a:t>Business units located in the US that agree to manufacture inventions from the agreement substantially in the US given preference</a:t>
            </a:r>
          </a:p>
        </p:txBody>
      </p:sp>
    </p:spTree>
    <p:extLst>
      <p:ext uri="{BB962C8B-B14F-4D97-AF65-F5344CB8AC3E}">
        <p14:creationId xmlns:p14="http://schemas.microsoft.com/office/powerpoint/2010/main" val="2936614439"/>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Representations</a:t>
            </a:r>
            <a:br>
              <a:rPr lang="en-US" dirty="0" smtClean="0"/>
            </a:br>
            <a:r>
              <a:rPr lang="en-US" dirty="0" smtClean="0"/>
              <a:t>(Article 9) cont’d</a:t>
            </a:r>
            <a:endParaRPr lang="en-US" dirty="0"/>
          </a:p>
        </p:txBody>
      </p:sp>
      <p:sp>
        <p:nvSpPr>
          <p:cNvPr id="3" name="Content Placeholder 2"/>
          <p:cNvSpPr>
            <a:spLocks noGrp="1"/>
          </p:cNvSpPr>
          <p:nvPr>
            <p:ph idx="1"/>
          </p:nvPr>
        </p:nvSpPr>
        <p:spPr>
          <a:xfrm>
            <a:off x="159660" y="1172028"/>
            <a:ext cx="8839200" cy="5486400"/>
          </a:xfrm>
        </p:spPr>
        <p:txBody>
          <a:bodyPr lIns="0" tIns="0" rIns="0" bIns="0"/>
          <a:lstStyle/>
          <a:p>
            <a:r>
              <a:rPr lang="en-US" dirty="0" smtClean="0"/>
              <a:t>Collaborator</a:t>
            </a:r>
          </a:p>
          <a:p>
            <a:pPr marL="627063" lvl="1"/>
            <a:r>
              <a:rPr lang="en-US" sz="2200" dirty="0" smtClean="0"/>
              <a:t>Identify the State in which they are incorporated</a:t>
            </a:r>
          </a:p>
          <a:p>
            <a:pPr marL="627063" lvl="1"/>
            <a:r>
              <a:rPr lang="en-US" sz="2200" dirty="0" smtClean="0"/>
              <a:t>Identify whether or not they are foreign-owned </a:t>
            </a:r>
          </a:p>
          <a:p>
            <a:r>
              <a:rPr lang="en-US" dirty="0" smtClean="0"/>
              <a:t>Domestic vs Foreign</a:t>
            </a:r>
          </a:p>
          <a:p>
            <a:pPr marL="627063" lvl="1"/>
            <a:r>
              <a:rPr lang="en-US" sz="2200" dirty="0" smtClean="0"/>
              <a:t>If foreign, there is an approval process that must be followed:</a:t>
            </a:r>
          </a:p>
          <a:p>
            <a:pPr marL="1262063" lvl="3" indent="-225425">
              <a:buFont typeface="Arial" pitchFamily="34" charset="0"/>
              <a:buChar char="•"/>
            </a:pPr>
            <a:r>
              <a:rPr lang="en-US" sz="2200" dirty="0" smtClean="0"/>
              <a:t>United States Trade Representative (USTR) approval</a:t>
            </a:r>
          </a:p>
          <a:p>
            <a:pPr marL="1262063" lvl="3" indent="-225425">
              <a:buFont typeface="Arial" pitchFamily="34" charset="0"/>
              <a:buChar char="•"/>
            </a:pPr>
            <a:r>
              <a:rPr lang="en-US" sz="2200" dirty="0" smtClean="0"/>
              <a:t>Local Foreign Disclosure Office (FDO) concurrence</a:t>
            </a:r>
          </a:p>
          <a:p>
            <a:pPr marL="1262063" lvl="3" indent="-225425">
              <a:buFont typeface="Arial" pitchFamily="34" charset="0"/>
              <a:buChar char="•"/>
            </a:pPr>
            <a:r>
              <a:rPr lang="en-US" sz="2200" dirty="0" smtClean="0"/>
              <a:t>SAF/IAPQ concurrence</a:t>
            </a:r>
          </a:p>
          <a:p>
            <a:pPr marL="627063" lvl="1"/>
            <a:r>
              <a:rPr lang="en-US" sz="2200" dirty="0" smtClean="0"/>
              <a:t>State Department definition of a domestic company:  incorporated in the US and physically located in the US</a:t>
            </a:r>
          </a:p>
          <a:p>
            <a:pPr marL="627063" lvl="1"/>
            <a:r>
              <a:rPr lang="en-US" sz="2200" dirty="0" smtClean="0"/>
              <a:t>Foreign: foreign-owned and located outside US</a:t>
            </a:r>
          </a:p>
        </p:txBody>
      </p:sp>
    </p:spTree>
    <p:extLst>
      <p:ext uri="{BB962C8B-B14F-4D97-AF65-F5344CB8AC3E}">
        <p14:creationId xmlns:p14="http://schemas.microsoft.com/office/powerpoint/2010/main" val="942892407"/>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General Terms and Provisions</a:t>
            </a:r>
            <a:br>
              <a:rPr lang="en-US" dirty="0" smtClean="0"/>
            </a:br>
            <a:r>
              <a:rPr lang="en-US" dirty="0" smtClean="0"/>
              <a:t>(Article 11)</a:t>
            </a:r>
            <a:endParaRPr lang="en-US" dirty="0"/>
          </a:p>
        </p:txBody>
      </p:sp>
      <p:sp>
        <p:nvSpPr>
          <p:cNvPr id="3" name="Content Placeholder 2"/>
          <p:cNvSpPr>
            <a:spLocks noGrp="1"/>
          </p:cNvSpPr>
          <p:nvPr>
            <p:ph idx="1"/>
          </p:nvPr>
        </p:nvSpPr>
        <p:spPr>
          <a:xfrm>
            <a:off x="72570" y="1070430"/>
            <a:ext cx="8991600" cy="5486400"/>
          </a:xfrm>
        </p:spPr>
        <p:txBody>
          <a:bodyPr lIns="0" tIns="0" rIns="0" bIns="0"/>
          <a:lstStyle/>
          <a:p>
            <a:pPr>
              <a:spcBef>
                <a:spcPts val="600"/>
              </a:spcBef>
            </a:pPr>
            <a:r>
              <a:rPr lang="en-US" dirty="0" smtClean="0"/>
              <a:t>Lots of clauses in this sections, these are key:</a:t>
            </a:r>
          </a:p>
          <a:p>
            <a:pPr lvl="1">
              <a:spcBef>
                <a:spcPts val="600"/>
              </a:spcBef>
            </a:pPr>
            <a:r>
              <a:rPr lang="en-US" sz="2200" dirty="0" smtClean="0"/>
              <a:t>Publicity/Use of Name Endorsement:  </a:t>
            </a:r>
          </a:p>
          <a:p>
            <a:pPr marL="1027113" lvl="2">
              <a:spcBef>
                <a:spcPts val="600"/>
              </a:spcBef>
            </a:pPr>
            <a:r>
              <a:rPr lang="en-US" sz="2200" dirty="0" smtClean="0"/>
              <a:t>Public announcements need to be coordinated with PA</a:t>
            </a:r>
          </a:p>
          <a:p>
            <a:pPr marL="1027113" lvl="2">
              <a:spcBef>
                <a:spcPts val="600"/>
              </a:spcBef>
            </a:pPr>
            <a:r>
              <a:rPr lang="en-US" sz="2200" dirty="0" smtClean="0"/>
              <a:t>No endorsement or appearance of endorsement</a:t>
            </a:r>
          </a:p>
          <a:p>
            <a:pPr lvl="1">
              <a:spcBef>
                <a:spcPts val="600"/>
              </a:spcBef>
            </a:pPr>
            <a:r>
              <a:rPr lang="en-US" dirty="0" smtClean="0"/>
              <a:t>Publications:</a:t>
            </a:r>
          </a:p>
          <a:p>
            <a:pPr marL="1027113" lvl="2">
              <a:spcBef>
                <a:spcPts val="600"/>
              </a:spcBef>
            </a:pPr>
            <a:r>
              <a:rPr lang="en-US" sz="2200" dirty="0" smtClean="0"/>
              <a:t>Parties agree to confer and consult prior to publication of work under CRADA</a:t>
            </a:r>
          </a:p>
          <a:p>
            <a:pPr marL="1382713" lvl="3">
              <a:spcBef>
                <a:spcPts val="600"/>
              </a:spcBef>
            </a:pPr>
            <a:r>
              <a:rPr lang="en-US" sz="2200" dirty="0" smtClean="0"/>
              <a:t>Allow at least 30 days for other party to review and issue objections</a:t>
            </a:r>
          </a:p>
          <a:p>
            <a:pPr marL="1382713" lvl="3">
              <a:spcBef>
                <a:spcPts val="600"/>
              </a:spcBef>
            </a:pPr>
            <a:r>
              <a:rPr lang="en-US" sz="2200" dirty="0" smtClean="0"/>
              <a:t>Government authors must get PA approval for release</a:t>
            </a:r>
          </a:p>
          <a:p>
            <a:pPr marL="1382713" lvl="3">
              <a:spcBef>
                <a:spcPts val="600"/>
              </a:spcBef>
            </a:pPr>
            <a:r>
              <a:rPr lang="en-US" sz="2200" dirty="0" smtClean="0"/>
              <a:t>If copy of the publication (i.e., BAA) cannot be provided to other party, then a summary of the contents as they relate to the CRADA will be provided</a:t>
            </a:r>
          </a:p>
          <a:p>
            <a:pPr marL="1825625" lvl="4">
              <a:spcBef>
                <a:spcPts val="600"/>
              </a:spcBef>
            </a:pPr>
            <a:r>
              <a:rPr lang="en-US" sz="2000" dirty="0" smtClean="0"/>
              <a:t>If no objection within 90 days, assent to </a:t>
            </a:r>
            <a:br>
              <a:rPr lang="en-US" sz="2000" dirty="0" smtClean="0"/>
            </a:br>
            <a:r>
              <a:rPr lang="en-US" sz="2000" dirty="0" smtClean="0"/>
              <a:t>publication is assumed</a:t>
            </a:r>
          </a:p>
        </p:txBody>
      </p:sp>
    </p:spTree>
    <p:extLst>
      <p:ext uri="{BB962C8B-B14F-4D97-AF65-F5344CB8AC3E}">
        <p14:creationId xmlns:p14="http://schemas.microsoft.com/office/powerpoint/2010/main" val="2022437465"/>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General Terms and Provisions</a:t>
            </a:r>
            <a:br>
              <a:rPr lang="en-US" dirty="0" smtClean="0"/>
            </a:br>
            <a:r>
              <a:rPr lang="en-US" dirty="0" smtClean="0"/>
              <a:t>(Article 11) cont’d</a:t>
            </a:r>
            <a:endParaRPr lang="en-US" dirty="0"/>
          </a:p>
        </p:txBody>
      </p:sp>
      <p:sp>
        <p:nvSpPr>
          <p:cNvPr id="3" name="Content Placeholder 2"/>
          <p:cNvSpPr>
            <a:spLocks noGrp="1"/>
          </p:cNvSpPr>
          <p:nvPr>
            <p:ph idx="1"/>
          </p:nvPr>
        </p:nvSpPr>
        <p:spPr>
          <a:xfrm>
            <a:off x="145146" y="1110342"/>
            <a:ext cx="8846454" cy="5486400"/>
          </a:xfrm>
        </p:spPr>
        <p:txBody>
          <a:bodyPr/>
          <a:lstStyle/>
          <a:p>
            <a:r>
              <a:rPr lang="en-US" dirty="0" smtClean="0"/>
              <a:t>Controlled information – must still protect ITAR restricted and/or controlled unclassified information</a:t>
            </a:r>
          </a:p>
          <a:p>
            <a:r>
              <a:rPr lang="en-US" dirty="0" smtClean="0"/>
              <a:t>Classified information  </a:t>
            </a:r>
          </a:p>
          <a:p>
            <a:pPr lvl="1"/>
            <a:r>
              <a:rPr lang="en-US" sz="2200" dirty="0" smtClean="0"/>
              <a:t>Usually no classified information will be shared </a:t>
            </a:r>
          </a:p>
          <a:p>
            <a:pPr lvl="1"/>
            <a:r>
              <a:rPr lang="en-US" sz="2200" dirty="0" smtClean="0"/>
              <a:t>Can do a classified CRADA, but must be set up that way</a:t>
            </a:r>
          </a:p>
          <a:p>
            <a:r>
              <a:rPr lang="en-US" dirty="0" smtClean="0"/>
              <a:t>Records</a:t>
            </a:r>
          </a:p>
          <a:p>
            <a:pPr lvl="1"/>
            <a:r>
              <a:rPr lang="en-US" sz="2200" dirty="0" smtClean="0"/>
              <a:t>Must maintain files including original Agreement, Background Technology and Protected Information, and any other notices or correspondence</a:t>
            </a:r>
          </a:p>
          <a:p>
            <a:pPr lvl="1"/>
            <a:r>
              <a:rPr lang="en-US" sz="2200" dirty="0" smtClean="0"/>
              <a:t>Do not need a separate case file, may file with existing </a:t>
            </a:r>
            <a:br>
              <a:rPr lang="en-US" sz="2200" dirty="0" smtClean="0"/>
            </a:br>
            <a:r>
              <a:rPr lang="en-US" sz="2200" dirty="0" smtClean="0"/>
              <a:t>in-house file or other case file that relates to the work</a:t>
            </a:r>
          </a:p>
          <a:p>
            <a:pPr lvl="1"/>
            <a:r>
              <a:rPr lang="en-US" sz="2200" dirty="0" smtClean="0"/>
              <a:t>Information on filing in AFRL Instruction 61-201</a:t>
            </a:r>
          </a:p>
          <a:p>
            <a:pPr lvl="1"/>
            <a:endParaRPr lang="en-US" sz="1800" dirty="0" smtClean="0"/>
          </a:p>
        </p:txBody>
      </p:sp>
    </p:spTree>
    <p:extLst>
      <p:ext uri="{BB962C8B-B14F-4D97-AF65-F5344CB8AC3E}">
        <p14:creationId xmlns:p14="http://schemas.microsoft.com/office/powerpoint/2010/main" val="1405036698"/>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Notices</a:t>
            </a:r>
            <a:br>
              <a:rPr lang="en-US" dirty="0" smtClean="0"/>
            </a:br>
            <a:r>
              <a:rPr lang="en-US" dirty="0" smtClean="0"/>
              <a:t>(Article 12)</a:t>
            </a:r>
            <a:endParaRPr lang="en-US" dirty="0"/>
          </a:p>
        </p:txBody>
      </p:sp>
      <p:sp>
        <p:nvSpPr>
          <p:cNvPr id="3" name="Content Placeholder 2"/>
          <p:cNvSpPr>
            <a:spLocks noGrp="1"/>
          </p:cNvSpPr>
          <p:nvPr>
            <p:ph idx="1"/>
          </p:nvPr>
        </p:nvSpPr>
        <p:spPr>
          <a:xfrm>
            <a:off x="170544" y="1219200"/>
            <a:ext cx="8821056" cy="5029200"/>
          </a:xfrm>
        </p:spPr>
        <p:txBody>
          <a:bodyPr/>
          <a:lstStyle/>
          <a:p>
            <a:pPr>
              <a:spcBef>
                <a:spcPts val="1800"/>
              </a:spcBef>
            </a:pPr>
            <a:r>
              <a:rPr lang="en-US" dirty="0" smtClean="0"/>
              <a:t>Identifies the POCs and where different levels of info should be sent</a:t>
            </a:r>
          </a:p>
          <a:p>
            <a:pPr>
              <a:spcBef>
                <a:spcPts val="1800"/>
              </a:spcBef>
            </a:pPr>
            <a:r>
              <a:rPr lang="en-US" dirty="0" smtClean="0"/>
              <a:t>For AF Activity:</a:t>
            </a:r>
          </a:p>
          <a:p>
            <a:pPr lvl="1">
              <a:spcBef>
                <a:spcPts val="1800"/>
              </a:spcBef>
            </a:pPr>
            <a:r>
              <a:rPr lang="en-US" sz="2200" dirty="0" smtClean="0"/>
              <a:t>Formal notices sent to Office of Research and Technology Applications (ORTA) – aka the Tech Transfer manager</a:t>
            </a:r>
          </a:p>
          <a:p>
            <a:pPr lvl="1">
              <a:spcBef>
                <a:spcPts val="1800"/>
              </a:spcBef>
            </a:pPr>
            <a:r>
              <a:rPr lang="en-US" sz="2200" dirty="0" smtClean="0"/>
              <a:t>Technical correspondence should always go to the Technical POC</a:t>
            </a:r>
          </a:p>
          <a:p>
            <a:pPr>
              <a:spcBef>
                <a:spcPts val="1800"/>
              </a:spcBef>
            </a:pPr>
            <a:r>
              <a:rPr lang="en-US" dirty="0" smtClean="0"/>
              <a:t>For Collaborator:</a:t>
            </a:r>
          </a:p>
          <a:p>
            <a:pPr lvl="1">
              <a:spcBef>
                <a:spcPts val="1800"/>
              </a:spcBef>
            </a:pPr>
            <a:r>
              <a:rPr lang="en-US" sz="2200" dirty="0" smtClean="0"/>
              <a:t>Determined by collaborator</a:t>
            </a:r>
          </a:p>
        </p:txBody>
      </p:sp>
    </p:spTree>
    <p:extLst>
      <p:ext uri="{BB962C8B-B14F-4D97-AF65-F5344CB8AC3E}">
        <p14:creationId xmlns:p14="http://schemas.microsoft.com/office/powerpoint/2010/main" val="2062343519"/>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Other items in Section I</a:t>
            </a:r>
            <a:br>
              <a:rPr lang="en-US" dirty="0" smtClean="0"/>
            </a:br>
            <a:r>
              <a:rPr lang="en-US" dirty="0" smtClean="0"/>
              <a:t>(not covered in this briefing)</a:t>
            </a:r>
            <a:endParaRPr lang="en-US" dirty="0"/>
          </a:p>
        </p:txBody>
      </p:sp>
      <p:sp>
        <p:nvSpPr>
          <p:cNvPr id="3" name="Content Placeholder 2"/>
          <p:cNvSpPr>
            <a:spLocks noGrp="1"/>
          </p:cNvSpPr>
          <p:nvPr>
            <p:ph idx="1"/>
          </p:nvPr>
        </p:nvSpPr>
        <p:spPr>
          <a:xfrm>
            <a:off x="228600" y="1447800"/>
            <a:ext cx="8686800" cy="2286000"/>
          </a:xfrm>
        </p:spPr>
        <p:txBody>
          <a:bodyPr/>
          <a:lstStyle/>
          <a:p>
            <a:pPr>
              <a:spcBef>
                <a:spcPts val="2400"/>
              </a:spcBef>
            </a:pPr>
            <a:r>
              <a:rPr lang="en-US" sz="2600" dirty="0" smtClean="0"/>
              <a:t>Article 5 – Copyrights</a:t>
            </a:r>
          </a:p>
          <a:p>
            <a:pPr>
              <a:spcBef>
                <a:spcPts val="2400"/>
              </a:spcBef>
            </a:pPr>
            <a:r>
              <a:rPr lang="en-US" sz="2600" dirty="0" smtClean="0"/>
              <a:t>Article  8 – Disputes</a:t>
            </a:r>
          </a:p>
          <a:p>
            <a:pPr>
              <a:spcBef>
                <a:spcPts val="2400"/>
              </a:spcBef>
            </a:pPr>
            <a:r>
              <a:rPr lang="en-US" sz="2600" dirty="0" smtClean="0"/>
              <a:t>Article 10 – Liability and Limitations</a:t>
            </a:r>
            <a:endParaRPr lang="en-US" sz="2600" dirty="0"/>
          </a:p>
        </p:txBody>
      </p:sp>
    </p:spTree>
    <p:extLst>
      <p:ext uri="{BB962C8B-B14F-4D97-AF65-F5344CB8AC3E}">
        <p14:creationId xmlns:p14="http://schemas.microsoft.com/office/powerpoint/2010/main" val="475452467"/>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III Signatures</a:t>
            </a:r>
            <a:endParaRPr lang="en-US" dirty="0"/>
          </a:p>
        </p:txBody>
      </p:sp>
      <p:sp>
        <p:nvSpPr>
          <p:cNvPr id="3" name="Content Placeholder 2"/>
          <p:cNvSpPr>
            <a:spLocks noGrp="1"/>
          </p:cNvSpPr>
          <p:nvPr>
            <p:ph idx="1"/>
          </p:nvPr>
        </p:nvSpPr>
        <p:spPr>
          <a:xfrm>
            <a:off x="319314" y="1251858"/>
            <a:ext cx="8521700" cy="5486400"/>
          </a:xfrm>
        </p:spPr>
        <p:txBody>
          <a:bodyPr/>
          <a:lstStyle/>
          <a:p>
            <a:pPr>
              <a:spcBef>
                <a:spcPts val="1800"/>
              </a:spcBef>
            </a:pPr>
            <a:r>
              <a:rPr lang="en-US" dirty="0" smtClean="0"/>
              <a:t>CRADA term (in months, i.e., 12, 36, 60)</a:t>
            </a:r>
          </a:p>
          <a:p>
            <a:pPr>
              <a:spcBef>
                <a:spcPts val="1800"/>
              </a:spcBef>
            </a:pPr>
            <a:r>
              <a:rPr lang="en-US" dirty="0" smtClean="0"/>
              <a:t>Collaborator signature (whoever has the authority – determined by them)</a:t>
            </a:r>
          </a:p>
          <a:p>
            <a:pPr>
              <a:spcBef>
                <a:spcPts val="1800"/>
              </a:spcBef>
            </a:pPr>
            <a:r>
              <a:rPr lang="en-US" dirty="0" smtClean="0"/>
              <a:t>AF signature:</a:t>
            </a:r>
          </a:p>
          <a:p>
            <a:pPr lvl="1">
              <a:spcBef>
                <a:spcPts val="1800"/>
              </a:spcBef>
            </a:pPr>
            <a:r>
              <a:rPr lang="en-US" sz="2200" dirty="0" smtClean="0"/>
              <a:t>Division chief </a:t>
            </a:r>
          </a:p>
          <a:p>
            <a:pPr lvl="1">
              <a:spcBef>
                <a:spcPts val="1800"/>
              </a:spcBef>
            </a:pPr>
            <a:r>
              <a:rPr lang="en-US" sz="2200" dirty="0" smtClean="0"/>
              <a:t>Cannot be delegated below this level</a:t>
            </a:r>
          </a:p>
          <a:p>
            <a:pPr>
              <a:spcBef>
                <a:spcPts val="1800"/>
              </a:spcBef>
            </a:pPr>
            <a:r>
              <a:rPr lang="en-US" dirty="0" smtClean="0"/>
              <a:t>AF Reviewing Official</a:t>
            </a:r>
          </a:p>
          <a:p>
            <a:pPr lvl="1">
              <a:spcBef>
                <a:spcPts val="1800"/>
              </a:spcBef>
            </a:pPr>
            <a:r>
              <a:rPr lang="en-US" sz="2200" dirty="0" smtClean="0"/>
              <a:t>Director</a:t>
            </a:r>
          </a:p>
          <a:p>
            <a:pPr lvl="1">
              <a:spcBef>
                <a:spcPts val="1800"/>
              </a:spcBef>
            </a:pPr>
            <a:r>
              <a:rPr lang="en-US" sz="2200" dirty="0" smtClean="0"/>
              <a:t>Cannot be delegated below this level</a:t>
            </a:r>
          </a:p>
          <a:p>
            <a:pPr lvl="1">
              <a:spcBef>
                <a:spcPts val="1800"/>
              </a:spcBef>
              <a:buNone/>
            </a:pPr>
            <a:endParaRPr lang="en-US" dirty="0"/>
          </a:p>
        </p:txBody>
      </p:sp>
    </p:spTree>
    <p:extLst>
      <p:ext uri="{BB962C8B-B14F-4D97-AF65-F5344CB8AC3E}">
        <p14:creationId xmlns:p14="http://schemas.microsoft.com/office/powerpoint/2010/main" val="146017781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90600" y="0"/>
            <a:ext cx="7162800" cy="981075"/>
          </a:xfrm>
        </p:spPr>
        <p:txBody>
          <a:bodyPr/>
          <a:lstStyle/>
          <a:p>
            <a:pPr eaLnBrk="1" hangingPunct="1"/>
            <a:r>
              <a:rPr lang="en-US" dirty="0" smtClean="0"/>
              <a:t>Office of Research and Technology Applications (ORTA)</a:t>
            </a:r>
          </a:p>
        </p:txBody>
      </p:sp>
      <p:sp>
        <p:nvSpPr>
          <p:cNvPr id="7171" name="Content Placeholder 2"/>
          <p:cNvSpPr>
            <a:spLocks noGrp="1"/>
          </p:cNvSpPr>
          <p:nvPr>
            <p:ph idx="1"/>
          </p:nvPr>
        </p:nvSpPr>
        <p:spPr>
          <a:xfrm>
            <a:off x="228600" y="1219200"/>
            <a:ext cx="8763000" cy="5257800"/>
          </a:xfrm>
        </p:spPr>
        <p:txBody>
          <a:bodyPr/>
          <a:lstStyle/>
          <a:p>
            <a:pPr eaLnBrk="1" hangingPunct="1">
              <a:spcBef>
                <a:spcPts val="1200"/>
              </a:spcBef>
            </a:pPr>
            <a:r>
              <a:rPr lang="en-US" sz="2400" dirty="0" smtClean="0"/>
              <a:t>The ORTA:</a:t>
            </a:r>
          </a:p>
          <a:p>
            <a:pPr lvl="1" eaLnBrk="1" hangingPunct="1">
              <a:spcBef>
                <a:spcPts val="1200"/>
              </a:spcBef>
            </a:pPr>
            <a:r>
              <a:rPr lang="en-US" sz="2400" dirty="0" smtClean="0"/>
              <a:t>Supports scientists and engineers (S&amp;Es) in transferring technology</a:t>
            </a:r>
          </a:p>
          <a:p>
            <a:pPr lvl="1" eaLnBrk="1" hangingPunct="1">
              <a:spcBef>
                <a:spcPts val="1200"/>
              </a:spcBef>
            </a:pPr>
            <a:r>
              <a:rPr lang="en-US" sz="2400" dirty="0" smtClean="0"/>
              <a:t>Coordinates and develops transfer opportunities</a:t>
            </a:r>
          </a:p>
          <a:p>
            <a:pPr lvl="1" eaLnBrk="1" hangingPunct="1">
              <a:spcBef>
                <a:spcPts val="1200"/>
              </a:spcBef>
            </a:pPr>
            <a:r>
              <a:rPr lang="en-US" sz="2400" dirty="0" smtClean="0"/>
              <a:t>Assists commercial sector (industry and academia) in identifying technologies and POCs</a:t>
            </a:r>
          </a:p>
          <a:p>
            <a:pPr lvl="1" eaLnBrk="1" hangingPunct="1">
              <a:spcBef>
                <a:spcPts val="1200"/>
              </a:spcBef>
            </a:pPr>
            <a:r>
              <a:rPr lang="en-US" sz="2400" dirty="0" smtClean="0"/>
              <a:t>Ensures all activities are in compliance with DOD and service-specific policies</a:t>
            </a:r>
          </a:p>
          <a:p>
            <a:pPr lvl="1" eaLnBrk="1" hangingPunct="1">
              <a:spcBef>
                <a:spcPts val="1200"/>
              </a:spcBef>
            </a:pPr>
            <a:r>
              <a:rPr lang="en-US" sz="2400" dirty="0" smtClean="0"/>
              <a:t>Participates in AF TTIPT, DoD TTIPT and Federal Laboratory Consortium (FLC)</a:t>
            </a:r>
          </a:p>
          <a:p>
            <a:pPr lvl="1" eaLnBrk="1" hangingPunct="1">
              <a:spcBef>
                <a:spcPts val="1200"/>
              </a:spcBef>
            </a:pPr>
            <a:endParaRPr lang="en-US" sz="2400" dirty="0" smtClean="0"/>
          </a:p>
        </p:txBody>
      </p:sp>
    </p:spTree>
    <p:extLst>
      <p:ext uri="{BB962C8B-B14F-4D97-AF65-F5344CB8AC3E}">
        <p14:creationId xmlns:p14="http://schemas.microsoft.com/office/powerpoint/2010/main" val="634854958"/>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III Signatures cont’d</a:t>
            </a:r>
            <a:endParaRPr lang="en-US" dirty="0"/>
          </a:p>
        </p:txBody>
      </p:sp>
      <p:sp>
        <p:nvSpPr>
          <p:cNvPr id="3" name="Content Placeholder 2"/>
          <p:cNvSpPr>
            <a:spLocks noGrp="1"/>
          </p:cNvSpPr>
          <p:nvPr>
            <p:ph idx="1"/>
          </p:nvPr>
        </p:nvSpPr>
        <p:spPr>
          <a:xfrm>
            <a:off x="304800" y="1143000"/>
            <a:ext cx="8521700" cy="5486400"/>
          </a:xfrm>
        </p:spPr>
        <p:txBody>
          <a:bodyPr/>
          <a:lstStyle/>
          <a:p>
            <a:pPr>
              <a:spcBef>
                <a:spcPts val="2400"/>
              </a:spcBef>
            </a:pPr>
            <a:r>
              <a:rPr lang="en-US" dirty="0" smtClean="0"/>
              <a:t>Agreement becomes effective on the date of signature of reviewing official</a:t>
            </a:r>
          </a:p>
          <a:p>
            <a:pPr>
              <a:spcBef>
                <a:spcPts val="2400"/>
              </a:spcBef>
            </a:pPr>
            <a:r>
              <a:rPr lang="en-US" dirty="0" smtClean="0"/>
              <a:t>However, if not signed or rejected by reviewing official in 30 business days, CRADA becomes effective without signature</a:t>
            </a:r>
          </a:p>
          <a:p>
            <a:pPr>
              <a:spcBef>
                <a:spcPts val="2400"/>
              </a:spcBef>
            </a:pPr>
            <a:r>
              <a:rPr lang="en-US" dirty="0"/>
              <a:t>If the Director determines that the CRADA will not be approved, a letter to the collaborating party must be sent acknowledging said determination</a:t>
            </a:r>
          </a:p>
          <a:p>
            <a:pPr>
              <a:spcBef>
                <a:spcPts val="2400"/>
              </a:spcBef>
            </a:pPr>
            <a:endParaRPr lang="en-US" dirty="0" smtClean="0"/>
          </a:p>
        </p:txBody>
      </p:sp>
    </p:spTree>
    <p:extLst>
      <p:ext uri="{BB962C8B-B14F-4D97-AF65-F5344CB8AC3E}">
        <p14:creationId xmlns:p14="http://schemas.microsoft.com/office/powerpoint/2010/main" val="2683326620"/>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Limited Purpose CRADAs</a:t>
            </a:r>
            <a:endParaRPr lang="en-US" dirty="0"/>
          </a:p>
        </p:txBody>
      </p:sp>
      <p:sp>
        <p:nvSpPr>
          <p:cNvPr id="3" name="Content Placeholder 2"/>
          <p:cNvSpPr>
            <a:spLocks noGrp="1"/>
          </p:cNvSpPr>
          <p:nvPr>
            <p:ph idx="1"/>
          </p:nvPr>
        </p:nvSpPr>
        <p:spPr>
          <a:xfrm>
            <a:off x="108858" y="1037772"/>
            <a:ext cx="9006114" cy="5791200"/>
          </a:xfrm>
        </p:spPr>
        <p:txBody>
          <a:bodyPr/>
          <a:lstStyle/>
          <a:p>
            <a:pPr>
              <a:spcBef>
                <a:spcPts val="900"/>
              </a:spcBef>
            </a:pPr>
            <a:r>
              <a:rPr lang="en-US" dirty="0" smtClean="0"/>
              <a:t>Shorter version of CRADA for a specific purpose  </a:t>
            </a:r>
          </a:p>
          <a:p>
            <a:pPr lvl="1">
              <a:spcBef>
                <a:spcPts val="900"/>
              </a:spcBef>
            </a:pPr>
            <a:r>
              <a:rPr lang="en-US" dirty="0" smtClean="0"/>
              <a:t>Non Disclosure Agreement (NDA) </a:t>
            </a:r>
          </a:p>
          <a:p>
            <a:pPr lvl="2">
              <a:spcBef>
                <a:spcPts val="900"/>
              </a:spcBef>
            </a:pPr>
            <a:r>
              <a:rPr lang="en-US" sz="2200" dirty="0" smtClean="0"/>
              <a:t>Allow discussions regarding CRADA possibilities without compromising intellectual property</a:t>
            </a:r>
          </a:p>
          <a:p>
            <a:pPr lvl="2">
              <a:spcBef>
                <a:spcPts val="900"/>
              </a:spcBef>
            </a:pPr>
            <a:r>
              <a:rPr lang="en-US" sz="2200" dirty="0" smtClean="0"/>
              <a:t>One year – no extension</a:t>
            </a:r>
          </a:p>
          <a:p>
            <a:pPr lvl="1">
              <a:spcBef>
                <a:spcPts val="900"/>
              </a:spcBef>
            </a:pPr>
            <a:r>
              <a:rPr lang="en-US" dirty="0" smtClean="0"/>
              <a:t>Material Transfer Agreement (MTA)</a:t>
            </a:r>
          </a:p>
          <a:p>
            <a:pPr lvl="2">
              <a:spcBef>
                <a:spcPts val="900"/>
              </a:spcBef>
            </a:pPr>
            <a:r>
              <a:rPr lang="en-US" sz="2200" dirty="0" smtClean="0"/>
              <a:t>Collaborator provides material for experimental testing and analysis</a:t>
            </a:r>
          </a:p>
          <a:p>
            <a:pPr lvl="2">
              <a:spcBef>
                <a:spcPts val="900"/>
              </a:spcBef>
            </a:pPr>
            <a:r>
              <a:rPr lang="en-US" sz="2200" dirty="0" smtClean="0"/>
              <a:t>AF provides results back to Collaborator</a:t>
            </a:r>
          </a:p>
          <a:p>
            <a:pPr lvl="2">
              <a:spcBef>
                <a:spcPts val="900"/>
              </a:spcBef>
            </a:pPr>
            <a:r>
              <a:rPr lang="en-US" sz="2200" dirty="0" smtClean="0"/>
              <a:t>No further collaboration takes place</a:t>
            </a:r>
          </a:p>
          <a:p>
            <a:pPr lvl="1">
              <a:spcBef>
                <a:spcPts val="900"/>
              </a:spcBef>
            </a:pPr>
            <a:r>
              <a:rPr lang="en-US" dirty="0" smtClean="0"/>
              <a:t>Software Use Agreement (SUA)</a:t>
            </a:r>
          </a:p>
          <a:p>
            <a:pPr lvl="2">
              <a:spcBef>
                <a:spcPts val="900"/>
              </a:spcBef>
            </a:pPr>
            <a:r>
              <a:rPr lang="en-US" sz="2200" dirty="0" smtClean="0"/>
              <a:t>Provide for loan of government developed software </a:t>
            </a:r>
            <a:br>
              <a:rPr lang="en-US" sz="2200" dirty="0" smtClean="0"/>
            </a:br>
            <a:r>
              <a:rPr lang="en-US" sz="2200" dirty="0" smtClean="0"/>
              <a:t>for commercial evaluation</a:t>
            </a:r>
          </a:p>
        </p:txBody>
      </p:sp>
    </p:spTree>
    <p:extLst>
      <p:ext uri="{BB962C8B-B14F-4D97-AF65-F5344CB8AC3E}">
        <p14:creationId xmlns:p14="http://schemas.microsoft.com/office/powerpoint/2010/main" val="2175735959"/>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CRADA Process</a:t>
            </a:r>
            <a:endParaRPr lang="en-US" dirty="0"/>
          </a:p>
        </p:txBody>
      </p:sp>
      <p:sp>
        <p:nvSpPr>
          <p:cNvPr id="3" name="Content Placeholder 2"/>
          <p:cNvSpPr>
            <a:spLocks noGrp="1"/>
          </p:cNvSpPr>
          <p:nvPr>
            <p:ph idx="1"/>
          </p:nvPr>
        </p:nvSpPr>
        <p:spPr>
          <a:xfrm>
            <a:off x="304800" y="1143000"/>
            <a:ext cx="8521700" cy="5562600"/>
          </a:xfrm>
        </p:spPr>
        <p:txBody>
          <a:bodyPr/>
          <a:lstStyle/>
          <a:p>
            <a:r>
              <a:rPr lang="en-US" dirty="0" smtClean="0"/>
              <a:t>Contact ORTA to discuss if CRADA is appropriate mechanism</a:t>
            </a:r>
          </a:p>
          <a:p>
            <a:r>
              <a:rPr lang="en-US" dirty="0" smtClean="0"/>
              <a:t>Develop draft in coordination with ORTA</a:t>
            </a:r>
          </a:p>
          <a:p>
            <a:r>
              <a:rPr lang="en-US" dirty="0"/>
              <a:t>Send to collaborator for </a:t>
            </a:r>
            <a:r>
              <a:rPr lang="en-US" dirty="0" smtClean="0"/>
              <a:t>review</a:t>
            </a:r>
          </a:p>
          <a:p>
            <a:r>
              <a:rPr lang="en-US" dirty="0" smtClean="0"/>
              <a:t>Send for draft legal review</a:t>
            </a:r>
          </a:p>
          <a:p>
            <a:pPr lvl="1"/>
            <a:r>
              <a:rPr lang="en-US" dirty="0" smtClean="0"/>
              <a:t>Legal sufficiency</a:t>
            </a:r>
          </a:p>
          <a:p>
            <a:pPr lvl="1"/>
            <a:r>
              <a:rPr lang="en-US" dirty="0" smtClean="0"/>
              <a:t>Advice on things we may have overlooked</a:t>
            </a:r>
          </a:p>
          <a:p>
            <a:pPr lvl="1"/>
            <a:r>
              <a:rPr lang="en-US" dirty="0" smtClean="0"/>
              <a:t>Identification of any issues or conflicts</a:t>
            </a:r>
          </a:p>
          <a:p>
            <a:r>
              <a:rPr lang="en-US" dirty="0" smtClean="0"/>
              <a:t>Make any changes or address issues</a:t>
            </a:r>
          </a:p>
          <a:p>
            <a:r>
              <a:rPr lang="en-US" dirty="0" smtClean="0"/>
              <a:t>ORTA negotiates (in conjunction with legal) any issues collaborator may have </a:t>
            </a:r>
            <a:endParaRPr lang="en-US" dirty="0"/>
          </a:p>
        </p:txBody>
      </p:sp>
    </p:spTree>
    <p:extLst>
      <p:ext uri="{BB962C8B-B14F-4D97-AF65-F5344CB8AC3E}">
        <p14:creationId xmlns:p14="http://schemas.microsoft.com/office/powerpoint/2010/main" val="3092184290"/>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CRADA Process</a:t>
            </a:r>
            <a:br>
              <a:rPr lang="en-US" dirty="0" smtClean="0"/>
            </a:br>
            <a:r>
              <a:rPr lang="en-US" dirty="0" smtClean="0"/>
              <a:t>cont’d</a:t>
            </a:r>
            <a:endParaRPr lang="en-US" dirty="0"/>
          </a:p>
        </p:txBody>
      </p:sp>
      <p:sp>
        <p:nvSpPr>
          <p:cNvPr id="3" name="Content Placeholder 2"/>
          <p:cNvSpPr>
            <a:spLocks noGrp="1"/>
          </p:cNvSpPr>
          <p:nvPr>
            <p:ph idx="1"/>
          </p:nvPr>
        </p:nvSpPr>
        <p:spPr>
          <a:xfrm>
            <a:off x="217716" y="1066800"/>
            <a:ext cx="8839200" cy="5562600"/>
          </a:xfrm>
        </p:spPr>
        <p:txBody>
          <a:bodyPr/>
          <a:lstStyle/>
          <a:p>
            <a:pPr>
              <a:spcBef>
                <a:spcPts val="900"/>
              </a:spcBef>
            </a:pPr>
            <a:r>
              <a:rPr lang="en-US" dirty="0" smtClean="0"/>
              <a:t>Collaborator signs CRADA and sends scanned copy to ORTA</a:t>
            </a:r>
          </a:p>
          <a:p>
            <a:pPr>
              <a:spcBef>
                <a:spcPts val="900"/>
              </a:spcBef>
            </a:pPr>
            <a:r>
              <a:rPr lang="en-US" dirty="0" smtClean="0"/>
              <a:t>ORTA prepares Staff Summary Sheet (SSS) for coordination and signatures</a:t>
            </a:r>
          </a:p>
          <a:p>
            <a:pPr>
              <a:spcBef>
                <a:spcPts val="900"/>
              </a:spcBef>
            </a:pPr>
            <a:r>
              <a:rPr lang="en-US" dirty="0" smtClean="0"/>
              <a:t>ORTA e-mails SSS and partially executed CRADA to Technical POC to start coordination in branch</a:t>
            </a:r>
          </a:p>
          <a:p>
            <a:pPr lvl="1">
              <a:spcBef>
                <a:spcPts val="900"/>
              </a:spcBef>
            </a:pPr>
            <a:r>
              <a:rPr lang="en-US" sz="2200" dirty="0" smtClean="0"/>
              <a:t>Branch chief, legal office, ORTA, Chief Scientist, and Deputy Director all coordinate on document (and sometimes Finance)</a:t>
            </a:r>
          </a:p>
          <a:p>
            <a:pPr lvl="1">
              <a:spcBef>
                <a:spcPts val="900"/>
              </a:spcBef>
            </a:pPr>
            <a:r>
              <a:rPr lang="en-US" sz="2200" dirty="0" smtClean="0"/>
              <a:t>Division chief and Director both sign</a:t>
            </a:r>
          </a:p>
          <a:p>
            <a:pPr lvl="1">
              <a:spcBef>
                <a:spcPts val="900"/>
              </a:spcBef>
            </a:pPr>
            <a:r>
              <a:rPr lang="en-US" sz="2200" dirty="0" smtClean="0"/>
              <a:t>CRADA number is assigned based on date of Division </a:t>
            </a:r>
            <a:br>
              <a:rPr lang="en-US" sz="2200" dirty="0" smtClean="0"/>
            </a:br>
            <a:r>
              <a:rPr lang="en-US" sz="2200" dirty="0" smtClean="0"/>
              <a:t>chief signature</a:t>
            </a:r>
          </a:p>
          <a:p>
            <a:pPr>
              <a:spcBef>
                <a:spcPts val="900"/>
              </a:spcBef>
            </a:pPr>
            <a:r>
              <a:rPr lang="en-US" dirty="0" smtClean="0"/>
              <a:t>Scanned copy of approved CRADA sent to TPOC </a:t>
            </a:r>
            <a:br>
              <a:rPr lang="en-US" dirty="0" smtClean="0"/>
            </a:br>
            <a:r>
              <a:rPr lang="en-US" dirty="0" smtClean="0"/>
              <a:t>and Collaborator</a:t>
            </a:r>
            <a:endParaRPr lang="en-US" dirty="0"/>
          </a:p>
        </p:txBody>
      </p:sp>
    </p:spTree>
    <p:extLst>
      <p:ext uri="{BB962C8B-B14F-4D97-AF65-F5344CB8AC3E}">
        <p14:creationId xmlns:p14="http://schemas.microsoft.com/office/powerpoint/2010/main" val="1732378647"/>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162800" cy="981075"/>
          </a:xfrm>
        </p:spPr>
        <p:txBody>
          <a:bodyPr/>
          <a:lstStyle/>
          <a:p>
            <a:r>
              <a:rPr lang="en-US" dirty="0" smtClean="0"/>
              <a:t>CRADA Examples</a:t>
            </a:r>
            <a:endParaRPr lang="en-US" dirty="0"/>
          </a:p>
        </p:txBody>
      </p:sp>
      <p:sp>
        <p:nvSpPr>
          <p:cNvPr id="3" name="Content Placeholder 2"/>
          <p:cNvSpPr>
            <a:spLocks noGrp="1"/>
          </p:cNvSpPr>
          <p:nvPr>
            <p:ph idx="1"/>
          </p:nvPr>
        </p:nvSpPr>
        <p:spPr>
          <a:xfrm>
            <a:off x="304800" y="1168398"/>
            <a:ext cx="8521700" cy="838200"/>
          </a:xfrm>
        </p:spPr>
        <p:txBody>
          <a:bodyPr/>
          <a:lstStyle/>
          <a:p>
            <a:r>
              <a:rPr lang="en-US" sz="2600" dirty="0" smtClean="0"/>
              <a:t>Insert quad charts of CRADA examples</a:t>
            </a:r>
            <a:endParaRPr lang="en-US" sz="2600" dirty="0"/>
          </a:p>
        </p:txBody>
      </p:sp>
    </p:spTree>
    <p:extLst>
      <p:ext uri="{BB962C8B-B14F-4D97-AF65-F5344CB8AC3E}">
        <p14:creationId xmlns:p14="http://schemas.microsoft.com/office/powerpoint/2010/main" val="3416605756"/>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914400" y="0"/>
            <a:ext cx="7162800" cy="981075"/>
          </a:xfrm>
        </p:spPr>
        <p:txBody>
          <a:bodyPr/>
          <a:lstStyle/>
          <a:p>
            <a:pPr eaLnBrk="1" hangingPunct="1"/>
            <a:r>
              <a:rPr lang="en-US" dirty="0" smtClean="0"/>
              <a:t>SUMMARY</a:t>
            </a:r>
          </a:p>
        </p:txBody>
      </p:sp>
      <p:sp>
        <p:nvSpPr>
          <p:cNvPr id="33795" name="Rectangle 3"/>
          <p:cNvSpPr>
            <a:spLocks noGrp="1" noChangeArrowheads="1"/>
          </p:cNvSpPr>
          <p:nvPr>
            <p:ph type="body" idx="1"/>
          </p:nvPr>
        </p:nvSpPr>
        <p:spPr>
          <a:xfrm>
            <a:off x="228600" y="1143000"/>
            <a:ext cx="8521700" cy="5257800"/>
          </a:xfrm>
        </p:spPr>
        <p:txBody>
          <a:bodyPr/>
          <a:lstStyle/>
          <a:p>
            <a:pPr eaLnBrk="1" hangingPunct="1"/>
            <a:r>
              <a:rPr lang="en-US" dirty="0" smtClean="0"/>
              <a:t>Everybody wins</a:t>
            </a:r>
          </a:p>
          <a:p>
            <a:pPr eaLnBrk="1" hangingPunct="1"/>
            <a:r>
              <a:rPr lang="en-US" dirty="0" smtClean="0"/>
              <a:t>The Air Force benefits from technology transfer by</a:t>
            </a:r>
          </a:p>
          <a:p>
            <a:pPr lvl="1" eaLnBrk="1" hangingPunct="1"/>
            <a:r>
              <a:rPr lang="en-US" dirty="0" smtClean="0"/>
              <a:t>Leveraging commercial resources</a:t>
            </a:r>
          </a:p>
          <a:p>
            <a:pPr lvl="1" eaLnBrk="1" hangingPunct="1"/>
            <a:r>
              <a:rPr lang="en-US" dirty="0" smtClean="0"/>
              <a:t>Building the industrial base </a:t>
            </a:r>
            <a:r>
              <a:rPr lang="en-US" u="sng" dirty="0" smtClean="0"/>
              <a:t>and</a:t>
            </a:r>
            <a:r>
              <a:rPr lang="en-US" dirty="0" smtClean="0"/>
              <a:t> lowering costs</a:t>
            </a:r>
          </a:p>
          <a:p>
            <a:pPr lvl="1" eaLnBrk="1" hangingPunct="1"/>
            <a:r>
              <a:rPr lang="en-US" dirty="0" smtClean="0"/>
              <a:t>Accelerating technology transition</a:t>
            </a:r>
          </a:p>
          <a:p>
            <a:pPr lvl="1" eaLnBrk="1" hangingPunct="1"/>
            <a:r>
              <a:rPr lang="en-US" dirty="0" smtClean="0"/>
              <a:t>Increasing our return on federal resources</a:t>
            </a:r>
          </a:p>
          <a:p>
            <a:pPr lvl="1" eaLnBrk="1" hangingPunct="1"/>
            <a:r>
              <a:rPr lang="en-US" dirty="0" smtClean="0"/>
              <a:t>Meeting mission requirements</a:t>
            </a:r>
          </a:p>
          <a:p>
            <a:pPr eaLnBrk="1" hangingPunct="1"/>
            <a:r>
              <a:rPr lang="en-US" dirty="0" smtClean="0"/>
              <a:t>Industry has access to facilities and technology beyond their resources</a:t>
            </a:r>
          </a:p>
          <a:p>
            <a:pPr eaLnBrk="1" hangingPunct="1"/>
            <a:r>
              <a:rPr lang="en-US" dirty="0" smtClean="0"/>
              <a:t>The economy gets a boost from increased production, job opportunities, and sales</a:t>
            </a:r>
          </a:p>
          <a:p>
            <a:pPr eaLnBrk="1" hangingPunct="1"/>
            <a:endParaRPr lang="en-US" dirty="0" smtClean="0"/>
          </a:p>
          <a:p>
            <a:pPr eaLnBrk="1" hangingPunct="1"/>
            <a:endParaRPr lang="en-US" dirty="0" smtClean="0"/>
          </a:p>
          <a:p>
            <a:pPr lvl="1" eaLnBrk="1" hangingPunct="1"/>
            <a:endParaRPr lang="en-US" dirty="0" smtClean="0"/>
          </a:p>
          <a:p>
            <a:pPr lvl="1" eaLnBrk="1" hangingPunct="1"/>
            <a:endParaRPr lang="en-US" dirty="0" smtClean="0"/>
          </a:p>
        </p:txBody>
      </p:sp>
    </p:spTree>
    <p:extLst>
      <p:ext uri="{BB962C8B-B14F-4D97-AF65-F5344CB8AC3E}">
        <p14:creationId xmlns:p14="http://schemas.microsoft.com/office/powerpoint/2010/main" val="3223056391"/>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dirty="0" smtClean="0"/>
              <a:t>Contact</a:t>
            </a:r>
          </a:p>
        </p:txBody>
      </p:sp>
      <p:sp>
        <p:nvSpPr>
          <p:cNvPr id="34819" name="Rectangle 3"/>
          <p:cNvSpPr>
            <a:spLocks noGrp="1" noChangeArrowheads="1"/>
          </p:cNvSpPr>
          <p:nvPr>
            <p:ph type="body" idx="1"/>
          </p:nvPr>
        </p:nvSpPr>
        <p:spPr>
          <a:xfrm>
            <a:off x="228600" y="1295400"/>
            <a:ext cx="8521700" cy="4648200"/>
          </a:xfrm>
        </p:spPr>
        <p:txBody>
          <a:bodyPr/>
          <a:lstStyle/>
          <a:p>
            <a:pPr marL="0" indent="0" algn="ctr" eaLnBrk="1" hangingPunct="1">
              <a:buNone/>
            </a:pPr>
            <a:endParaRPr lang="en-US" sz="2800" b="0" dirty="0" smtClean="0"/>
          </a:p>
          <a:p>
            <a:pPr marL="0" indent="0" algn="ctr" eaLnBrk="1" hangingPunct="1">
              <a:buNone/>
            </a:pPr>
            <a:endParaRPr lang="en-US" sz="2800" b="0" dirty="0"/>
          </a:p>
          <a:p>
            <a:pPr marL="0" indent="0" algn="ctr" eaLnBrk="1" hangingPunct="1">
              <a:buNone/>
            </a:pPr>
            <a:endParaRPr lang="en-US" sz="2800" b="0" dirty="0" smtClean="0"/>
          </a:p>
          <a:p>
            <a:pPr marL="0" indent="0" algn="ctr" eaLnBrk="1" hangingPunct="1">
              <a:buNone/>
            </a:pPr>
            <a:r>
              <a:rPr lang="en-US" sz="2800" b="0" dirty="0" smtClean="0"/>
              <a:t>Kristen Schario, 937-938-4831, DSN 798-4831</a:t>
            </a:r>
            <a:r>
              <a:rPr lang="en-US" sz="2800" dirty="0" smtClean="0"/>
              <a:t>, </a:t>
            </a:r>
            <a:r>
              <a:rPr lang="en-US" sz="2800" dirty="0" smtClean="0">
                <a:solidFill>
                  <a:srgbClr val="000099"/>
                </a:solidFill>
                <a:hlinkClick r:id="rId3"/>
              </a:rPr>
              <a:t>kristen.schario@wpafb.af.mil</a:t>
            </a:r>
            <a:endParaRPr lang="en-US" sz="2800" dirty="0" smtClean="0">
              <a:solidFill>
                <a:srgbClr val="000099"/>
              </a:solidFill>
            </a:endParaRPr>
          </a:p>
          <a:p>
            <a:pPr algn="ctr" eaLnBrk="1" hangingPunct="1"/>
            <a:endParaRPr lang="en-US" sz="2800" dirty="0" smtClean="0"/>
          </a:p>
          <a:p>
            <a:pPr marL="474662" lvl="1" indent="0" eaLnBrk="1" hangingPunct="1">
              <a:buNone/>
            </a:pPr>
            <a:endParaRPr lang="en-US" sz="2800" dirty="0" smtClean="0"/>
          </a:p>
          <a:p>
            <a:pPr eaLnBrk="1" hangingPunct="1"/>
            <a:endParaRPr lang="en-US" sz="2800" dirty="0" smtClean="0"/>
          </a:p>
          <a:p>
            <a:pPr lvl="1" eaLnBrk="1" hangingPunct="1"/>
            <a:endParaRPr lang="en-US" sz="2800" dirty="0" smtClean="0"/>
          </a:p>
          <a:p>
            <a:pPr lvl="1" algn="ctr" eaLnBrk="1" hangingPunct="1"/>
            <a:endParaRPr lang="en-US" sz="2800" dirty="0" smtClean="0"/>
          </a:p>
        </p:txBody>
      </p:sp>
    </p:spTree>
    <p:extLst>
      <p:ext uri="{BB962C8B-B14F-4D97-AF65-F5344CB8AC3E}">
        <p14:creationId xmlns:p14="http://schemas.microsoft.com/office/powerpoint/2010/main" val="35689647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smtClean="0"/>
              <a:t>Finance Office Support</a:t>
            </a:r>
          </a:p>
        </p:txBody>
      </p:sp>
      <p:sp>
        <p:nvSpPr>
          <p:cNvPr id="9219" name="Content Placeholder 2"/>
          <p:cNvSpPr>
            <a:spLocks noGrp="1"/>
          </p:cNvSpPr>
          <p:nvPr>
            <p:ph idx="1"/>
          </p:nvPr>
        </p:nvSpPr>
        <p:spPr/>
        <p:txBody>
          <a:bodyPr/>
          <a:lstStyle/>
          <a:p>
            <a:pPr eaLnBrk="1" hangingPunct="1">
              <a:spcBef>
                <a:spcPts val="1200"/>
              </a:spcBef>
            </a:pPr>
            <a:r>
              <a:rPr lang="en-US" sz="2400" dirty="0" smtClean="0"/>
              <a:t>Provides advice on costs for CRADAs (when seeking reimbursement from Collaborator)</a:t>
            </a:r>
          </a:p>
          <a:p>
            <a:pPr eaLnBrk="1" hangingPunct="1">
              <a:spcBef>
                <a:spcPts val="1200"/>
              </a:spcBef>
            </a:pPr>
            <a:r>
              <a:rPr lang="en-US" sz="2400" dirty="0" smtClean="0"/>
              <a:t>Deposits check and sets up accounts for using money received under a CRADA</a:t>
            </a:r>
          </a:p>
          <a:p>
            <a:pPr eaLnBrk="1" hangingPunct="1">
              <a:spcBef>
                <a:spcPts val="1200"/>
              </a:spcBef>
            </a:pPr>
            <a:r>
              <a:rPr lang="en-US" sz="2400" dirty="0" smtClean="0"/>
              <a:t>Deposits check and sets up accounts for using money received under a Patent Licensing Agreement</a:t>
            </a:r>
          </a:p>
          <a:p>
            <a:pPr eaLnBrk="1" hangingPunct="1">
              <a:spcBef>
                <a:spcPts val="1200"/>
              </a:spcBef>
            </a:pPr>
            <a:r>
              <a:rPr lang="en-US" sz="2400" dirty="0" smtClean="0"/>
              <a:t>Provides cost estimate for Commercial Test Agreements (or Test Service Agreements) and sets up accounts for using money received under a CTA</a:t>
            </a:r>
          </a:p>
          <a:p>
            <a:pPr eaLnBrk="1" hangingPunct="1">
              <a:spcBef>
                <a:spcPts val="1200"/>
              </a:spcBef>
            </a:pPr>
            <a:endParaRPr lang="en-US" sz="2400" dirty="0" smtClean="0"/>
          </a:p>
          <a:p>
            <a:pPr eaLnBrk="1" hangingPunct="1">
              <a:spcBef>
                <a:spcPts val="1200"/>
              </a:spcBef>
            </a:pPr>
            <a:endParaRPr lang="en-US" sz="2400" dirty="0" smtClean="0"/>
          </a:p>
        </p:txBody>
      </p:sp>
    </p:spTree>
    <p:extLst>
      <p:ext uri="{BB962C8B-B14F-4D97-AF65-F5344CB8AC3E}">
        <p14:creationId xmlns:p14="http://schemas.microsoft.com/office/powerpoint/2010/main" val="285821368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Legal Office Support</a:t>
            </a:r>
          </a:p>
        </p:txBody>
      </p:sp>
      <p:sp>
        <p:nvSpPr>
          <p:cNvPr id="10243" name="Content Placeholder 4"/>
          <p:cNvSpPr>
            <a:spLocks noGrp="1"/>
          </p:cNvSpPr>
          <p:nvPr>
            <p:ph idx="1"/>
          </p:nvPr>
        </p:nvSpPr>
        <p:spPr>
          <a:xfrm>
            <a:off x="381000" y="1295400"/>
            <a:ext cx="8267700" cy="5257800"/>
          </a:xfrm>
        </p:spPr>
        <p:txBody>
          <a:bodyPr/>
          <a:lstStyle/>
          <a:p>
            <a:pPr eaLnBrk="1" hangingPunct="1"/>
            <a:r>
              <a:rPr lang="en-US" sz="2400" dirty="0" smtClean="0"/>
              <a:t>Provides advice when negotiating agreements and conducts thorough review if substantive changes to model agreements are made</a:t>
            </a:r>
          </a:p>
          <a:p>
            <a:pPr eaLnBrk="1" hangingPunct="1"/>
            <a:r>
              <a:rPr lang="en-US" sz="2400" dirty="0" smtClean="0"/>
              <a:t>Provides legal review of technology transfer agreements to determine legal sufficiency</a:t>
            </a:r>
          </a:p>
          <a:p>
            <a:pPr eaLnBrk="1" hangingPunct="1"/>
            <a:r>
              <a:rPr lang="en-US" sz="2400" dirty="0" smtClean="0"/>
              <a:t>Provides official coordination /review on final CRADAs before submitting to reviewing official for approval</a:t>
            </a:r>
          </a:p>
          <a:p>
            <a:pPr eaLnBrk="1" hangingPunct="1"/>
            <a:r>
              <a:rPr lang="en-US" sz="2400" dirty="0" smtClean="0"/>
              <a:t>Provides advice and counsel on patents and licenses</a:t>
            </a:r>
          </a:p>
          <a:p>
            <a:pPr eaLnBrk="1" hangingPunct="1"/>
            <a:r>
              <a:rPr lang="en-US" sz="2400" dirty="0" smtClean="0"/>
              <a:t>Prepares patent applications and interfaces with US Patent and Trademark Office</a:t>
            </a:r>
          </a:p>
        </p:txBody>
      </p:sp>
    </p:spTree>
    <p:extLst>
      <p:ext uri="{BB962C8B-B14F-4D97-AF65-F5344CB8AC3E}">
        <p14:creationId xmlns:p14="http://schemas.microsoft.com/office/powerpoint/2010/main" val="7179005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Pay Attention</a:t>
            </a:r>
            <a:endParaRPr lang="en-US" dirty="0"/>
          </a:p>
        </p:txBody>
      </p:sp>
      <p:sp>
        <p:nvSpPr>
          <p:cNvPr id="3" name="Content Placeholder 2"/>
          <p:cNvSpPr>
            <a:spLocks noGrp="1"/>
          </p:cNvSpPr>
          <p:nvPr>
            <p:ph idx="1"/>
          </p:nvPr>
        </p:nvSpPr>
        <p:spPr>
          <a:xfrm>
            <a:off x="182106" y="1328058"/>
            <a:ext cx="8686800" cy="4525963"/>
          </a:xfrm>
        </p:spPr>
        <p:txBody>
          <a:bodyPr/>
          <a:lstStyle/>
          <a:p>
            <a:pPr>
              <a:spcBef>
                <a:spcPts val="1200"/>
              </a:spcBef>
            </a:pPr>
            <a:r>
              <a:rPr lang="en-US" sz="2400" dirty="0" smtClean="0"/>
              <a:t>Great tools to use – but bad things can happen </a:t>
            </a:r>
          </a:p>
          <a:p>
            <a:pPr lvl="1">
              <a:spcBef>
                <a:spcPts val="1200"/>
              </a:spcBef>
            </a:pPr>
            <a:r>
              <a:rPr lang="en-US" dirty="0" smtClean="0"/>
              <a:t>Lawsuit</a:t>
            </a:r>
          </a:p>
          <a:p>
            <a:pPr lvl="2">
              <a:spcBef>
                <a:spcPts val="1200"/>
              </a:spcBef>
            </a:pPr>
            <a:r>
              <a:rPr lang="en-US" dirty="0" smtClean="0"/>
              <a:t>Spectrum Sciences CRADA</a:t>
            </a:r>
          </a:p>
          <a:p>
            <a:pPr lvl="3">
              <a:spcBef>
                <a:spcPts val="1200"/>
              </a:spcBef>
            </a:pPr>
            <a:r>
              <a:rPr lang="en-US" sz="2200" dirty="0" smtClean="0"/>
              <a:t>What happened</a:t>
            </a:r>
          </a:p>
          <a:p>
            <a:pPr lvl="2">
              <a:spcBef>
                <a:spcPts val="1200"/>
              </a:spcBef>
            </a:pPr>
            <a:r>
              <a:rPr lang="en-US" dirty="0" smtClean="0"/>
              <a:t>Lessons Learned</a:t>
            </a:r>
          </a:p>
          <a:p>
            <a:pPr lvl="3">
              <a:spcBef>
                <a:spcPts val="1200"/>
              </a:spcBef>
            </a:pPr>
            <a:r>
              <a:rPr lang="en-US" sz="2200" dirty="0" smtClean="0"/>
              <a:t>Keeping Records</a:t>
            </a:r>
          </a:p>
          <a:p>
            <a:pPr lvl="3">
              <a:spcBef>
                <a:spcPts val="1200"/>
              </a:spcBef>
            </a:pPr>
            <a:r>
              <a:rPr lang="en-US" sz="2200" dirty="0" smtClean="0"/>
              <a:t>Marking Information</a:t>
            </a:r>
          </a:p>
          <a:p>
            <a:pPr lvl="3">
              <a:spcBef>
                <a:spcPts val="1200"/>
              </a:spcBef>
            </a:pPr>
            <a:r>
              <a:rPr lang="en-US" sz="2200" dirty="0" smtClean="0"/>
              <a:t>Protecting Proprietary Information</a:t>
            </a:r>
          </a:p>
          <a:p>
            <a:pPr lvl="3">
              <a:spcBef>
                <a:spcPts val="1200"/>
              </a:spcBef>
            </a:pPr>
            <a:r>
              <a:rPr lang="en-US" sz="2200" dirty="0" smtClean="0"/>
              <a:t>Separating CRADA POCs from the acquisition process</a:t>
            </a:r>
          </a:p>
          <a:p>
            <a:pPr lvl="3">
              <a:spcBef>
                <a:spcPts val="1200"/>
              </a:spcBef>
            </a:pPr>
            <a:endParaRPr lang="en-US" dirty="0" smtClean="0"/>
          </a:p>
        </p:txBody>
      </p:sp>
    </p:spTree>
    <p:extLst>
      <p:ext uri="{BB962C8B-B14F-4D97-AF65-F5344CB8AC3E}">
        <p14:creationId xmlns:p14="http://schemas.microsoft.com/office/powerpoint/2010/main" val="27577792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smtClean="0"/>
              <a:t>CRADA Benefits</a:t>
            </a:r>
          </a:p>
        </p:txBody>
      </p:sp>
      <p:grpSp>
        <p:nvGrpSpPr>
          <p:cNvPr id="10243" name="Group 3"/>
          <p:cNvGrpSpPr>
            <a:grpSpLocks/>
          </p:cNvGrpSpPr>
          <p:nvPr/>
        </p:nvGrpSpPr>
        <p:grpSpPr bwMode="auto">
          <a:xfrm>
            <a:off x="1012825" y="1504950"/>
            <a:ext cx="7237413" cy="1809750"/>
            <a:chOff x="638" y="1344"/>
            <a:chExt cx="4559" cy="1140"/>
          </a:xfrm>
        </p:grpSpPr>
        <p:sp>
          <p:nvSpPr>
            <p:cNvPr id="10247" name="Rectangle 4"/>
            <p:cNvSpPr>
              <a:spLocks noChangeArrowheads="1"/>
            </p:cNvSpPr>
            <p:nvPr/>
          </p:nvSpPr>
          <p:spPr bwMode="auto">
            <a:xfrm>
              <a:off x="638" y="1344"/>
              <a:ext cx="1258" cy="291"/>
            </a:xfrm>
            <a:prstGeom prst="rect">
              <a:avLst/>
            </a:prstGeom>
            <a:noFill/>
            <a:ln w="9525">
              <a:noFill/>
              <a:miter lim="800000"/>
              <a:headEnd/>
              <a:tailEnd/>
            </a:ln>
          </p:spPr>
          <p:txBody>
            <a:bodyPr lIns="92075" tIns="46038" rIns="92075" bIns="46038">
              <a:spAutoFit/>
            </a:bodyPr>
            <a:lstStyle/>
            <a:p>
              <a:pPr eaLnBrk="0" hangingPunct="0">
                <a:spcBef>
                  <a:spcPct val="0"/>
                </a:spcBef>
              </a:pPr>
              <a:r>
                <a:rPr lang="en-US" sz="2400" dirty="0">
                  <a:solidFill>
                    <a:srgbClr val="000099"/>
                  </a:solidFill>
                </a:rPr>
                <a:t>INTERNAL:</a:t>
              </a:r>
            </a:p>
          </p:txBody>
        </p:sp>
        <p:sp>
          <p:nvSpPr>
            <p:cNvPr id="10248" name="Rectangle 5"/>
            <p:cNvSpPr>
              <a:spLocks noChangeArrowheads="1"/>
            </p:cNvSpPr>
            <p:nvPr/>
          </p:nvSpPr>
          <p:spPr bwMode="auto">
            <a:xfrm>
              <a:off x="2318" y="1359"/>
              <a:ext cx="2879" cy="1125"/>
            </a:xfrm>
            <a:prstGeom prst="rect">
              <a:avLst/>
            </a:prstGeom>
            <a:noFill/>
            <a:ln w="9525">
              <a:noFill/>
              <a:miter lim="800000"/>
              <a:headEnd/>
              <a:tailEnd/>
            </a:ln>
          </p:spPr>
          <p:txBody>
            <a:bodyPr wrap="none" lIns="92075" tIns="46038" rIns="92075" bIns="46038">
              <a:spAutoFit/>
            </a:bodyPr>
            <a:lstStyle/>
            <a:p>
              <a:pPr eaLnBrk="0" hangingPunct="0">
                <a:spcBef>
                  <a:spcPct val="0"/>
                </a:spcBef>
              </a:pPr>
              <a:r>
                <a:rPr lang="en-US" sz="2200" dirty="0">
                  <a:solidFill>
                    <a:srgbClr val="000099"/>
                  </a:solidFill>
                </a:rPr>
                <a:t>Maintain and enhance tech base</a:t>
              </a:r>
            </a:p>
            <a:p>
              <a:pPr eaLnBrk="0" hangingPunct="0">
                <a:spcBef>
                  <a:spcPct val="0"/>
                </a:spcBef>
              </a:pPr>
              <a:r>
                <a:rPr lang="en-US" sz="2200" dirty="0">
                  <a:solidFill>
                    <a:srgbClr val="000099"/>
                  </a:solidFill>
                </a:rPr>
                <a:t>Leverage outside resources</a:t>
              </a:r>
            </a:p>
            <a:p>
              <a:pPr eaLnBrk="0" hangingPunct="0">
                <a:spcBef>
                  <a:spcPct val="0"/>
                </a:spcBef>
              </a:pPr>
              <a:r>
                <a:rPr lang="en-US" sz="2200" dirty="0" smtClean="0">
                  <a:solidFill>
                    <a:srgbClr val="000099"/>
                  </a:solidFill>
                </a:rPr>
                <a:t>Accelerate technology transition</a:t>
              </a:r>
              <a:endParaRPr lang="en-US" sz="2200" dirty="0">
                <a:solidFill>
                  <a:srgbClr val="000099"/>
                </a:solidFill>
              </a:endParaRPr>
            </a:p>
            <a:p>
              <a:pPr eaLnBrk="0" hangingPunct="0">
                <a:spcBef>
                  <a:spcPct val="0"/>
                </a:spcBef>
              </a:pPr>
              <a:r>
                <a:rPr lang="en-US" sz="2200" dirty="0">
                  <a:solidFill>
                    <a:srgbClr val="000099"/>
                  </a:solidFill>
                </a:rPr>
                <a:t>Revenue generation</a:t>
              </a:r>
            </a:p>
            <a:p>
              <a:pPr eaLnBrk="0" hangingPunct="0">
                <a:spcBef>
                  <a:spcPct val="0"/>
                </a:spcBef>
              </a:pPr>
              <a:r>
                <a:rPr lang="en-US" sz="2200" dirty="0">
                  <a:solidFill>
                    <a:srgbClr val="000099"/>
                  </a:solidFill>
                </a:rPr>
                <a:t>Recognition</a:t>
              </a:r>
            </a:p>
          </p:txBody>
        </p:sp>
      </p:grpSp>
      <p:grpSp>
        <p:nvGrpSpPr>
          <p:cNvPr id="10244" name="Group 6"/>
          <p:cNvGrpSpPr>
            <a:grpSpLocks/>
          </p:cNvGrpSpPr>
          <p:nvPr/>
        </p:nvGrpSpPr>
        <p:grpSpPr bwMode="auto">
          <a:xfrm>
            <a:off x="936625" y="4057650"/>
            <a:ext cx="7454900" cy="2125663"/>
            <a:chOff x="590" y="2544"/>
            <a:chExt cx="4696" cy="1339"/>
          </a:xfrm>
        </p:grpSpPr>
        <p:sp>
          <p:nvSpPr>
            <p:cNvPr id="10245" name="Rectangle 7"/>
            <p:cNvSpPr>
              <a:spLocks noChangeArrowheads="1"/>
            </p:cNvSpPr>
            <p:nvPr/>
          </p:nvSpPr>
          <p:spPr bwMode="auto">
            <a:xfrm>
              <a:off x="590" y="2544"/>
              <a:ext cx="1215" cy="288"/>
            </a:xfrm>
            <a:prstGeom prst="rect">
              <a:avLst/>
            </a:prstGeom>
            <a:noFill/>
            <a:ln w="9525">
              <a:noFill/>
              <a:miter lim="800000"/>
              <a:headEnd/>
              <a:tailEnd/>
            </a:ln>
          </p:spPr>
          <p:txBody>
            <a:bodyPr wrap="none" lIns="92075" tIns="46038" rIns="92075" bIns="46038">
              <a:spAutoFit/>
            </a:bodyPr>
            <a:lstStyle/>
            <a:p>
              <a:pPr eaLnBrk="0" hangingPunct="0">
                <a:spcBef>
                  <a:spcPct val="0"/>
                </a:spcBef>
              </a:pPr>
              <a:r>
                <a:rPr lang="en-US" sz="2400" dirty="0">
                  <a:solidFill>
                    <a:srgbClr val="006600"/>
                  </a:solidFill>
                </a:rPr>
                <a:t>EXTERNAL:</a:t>
              </a:r>
            </a:p>
          </p:txBody>
        </p:sp>
        <p:sp>
          <p:nvSpPr>
            <p:cNvPr id="10246" name="Rectangle 8"/>
            <p:cNvSpPr>
              <a:spLocks noChangeArrowheads="1"/>
            </p:cNvSpPr>
            <p:nvPr/>
          </p:nvSpPr>
          <p:spPr bwMode="auto">
            <a:xfrm>
              <a:off x="2318" y="2559"/>
              <a:ext cx="2968" cy="1324"/>
            </a:xfrm>
            <a:prstGeom prst="rect">
              <a:avLst/>
            </a:prstGeom>
            <a:noFill/>
            <a:ln w="9525">
              <a:noFill/>
              <a:miter lim="800000"/>
              <a:headEnd/>
              <a:tailEnd/>
            </a:ln>
          </p:spPr>
          <p:txBody>
            <a:bodyPr wrap="none" lIns="92075" tIns="46038" rIns="92075" bIns="46038">
              <a:spAutoFit/>
            </a:bodyPr>
            <a:lstStyle/>
            <a:p>
              <a:pPr eaLnBrk="0" hangingPunct="0">
                <a:spcBef>
                  <a:spcPct val="0"/>
                </a:spcBef>
              </a:pPr>
              <a:r>
                <a:rPr lang="en-US" sz="2200" dirty="0">
                  <a:solidFill>
                    <a:srgbClr val="006600"/>
                  </a:solidFill>
                </a:rPr>
                <a:t>Access to technical experts</a:t>
              </a:r>
            </a:p>
            <a:p>
              <a:pPr eaLnBrk="0" hangingPunct="0">
                <a:spcBef>
                  <a:spcPct val="0"/>
                </a:spcBef>
              </a:pPr>
              <a:r>
                <a:rPr lang="en-US" sz="2200" dirty="0">
                  <a:solidFill>
                    <a:srgbClr val="006600"/>
                  </a:solidFill>
                </a:rPr>
                <a:t>Leverage resources - share risk</a:t>
              </a:r>
            </a:p>
            <a:p>
              <a:pPr eaLnBrk="0" hangingPunct="0">
                <a:spcBef>
                  <a:spcPct val="0"/>
                </a:spcBef>
              </a:pPr>
              <a:r>
                <a:rPr lang="en-US" sz="2200" dirty="0">
                  <a:solidFill>
                    <a:srgbClr val="006600"/>
                  </a:solidFill>
                </a:rPr>
                <a:t>Enhance product base</a:t>
              </a:r>
            </a:p>
            <a:p>
              <a:pPr eaLnBrk="0" hangingPunct="0">
                <a:spcBef>
                  <a:spcPct val="0"/>
                </a:spcBef>
              </a:pPr>
              <a:r>
                <a:rPr lang="en-US" sz="2200" dirty="0">
                  <a:solidFill>
                    <a:srgbClr val="006600"/>
                  </a:solidFill>
                </a:rPr>
                <a:t>Global economic competitiveness</a:t>
              </a:r>
            </a:p>
            <a:p>
              <a:pPr eaLnBrk="0" hangingPunct="0">
                <a:spcBef>
                  <a:spcPct val="0"/>
                </a:spcBef>
              </a:pPr>
              <a:r>
                <a:rPr lang="en-US" sz="2200" dirty="0">
                  <a:solidFill>
                    <a:srgbClr val="006600"/>
                  </a:solidFill>
                </a:rPr>
                <a:t>Job retention/expansion</a:t>
              </a:r>
            </a:p>
            <a:p>
              <a:pPr eaLnBrk="0" hangingPunct="0">
                <a:spcBef>
                  <a:spcPct val="0"/>
                </a:spcBef>
              </a:pPr>
              <a:r>
                <a:rPr lang="en-US" sz="2200" dirty="0">
                  <a:solidFill>
                    <a:srgbClr val="006600"/>
                  </a:solidFill>
                </a:rPr>
                <a:t>Profit</a:t>
              </a:r>
            </a:p>
          </p:txBody>
        </p:sp>
      </p:grpSp>
    </p:spTree>
    <p:extLst>
      <p:ext uri="{BB962C8B-B14F-4D97-AF65-F5344CB8AC3E}">
        <p14:creationId xmlns:p14="http://schemas.microsoft.com/office/powerpoint/2010/main" val="402393150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CRADA</a:t>
            </a:r>
          </a:p>
        </p:txBody>
      </p:sp>
      <p:sp>
        <p:nvSpPr>
          <p:cNvPr id="12291" name="Rectangle 3"/>
          <p:cNvSpPr>
            <a:spLocks noGrp="1" noChangeArrowheads="1"/>
          </p:cNvSpPr>
          <p:nvPr>
            <p:ph type="body" idx="1"/>
          </p:nvPr>
        </p:nvSpPr>
        <p:spPr>
          <a:xfrm>
            <a:off x="381000" y="1143000"/>
            <a:ext cx="8521700" cy="5257800"/>
          </a:xfrm>
        </p:spPr>
        <p:txBody>
          <a:bodyPr/>
          <a:lstStyle/>
          <a:p>
            <a:r>
              <a:rPr lang="en-US" dirty="0" smtClean="0"/>
              <a:t>Legally-binding agreement signed by laboratory director</a:t>
            </a:r>
          </a:p>
          <a:p>
            <a:r>
              <a:rPr lang="en-US" dirty="0" smtClean="0"/>
              <a:t>Lab can </a:t>
            </a:r>
            <a:r>
              <a:rPr lang="en-US" dirty="0" smtClean="0">
                <a:solidFill>
                  <a:srgbClr val="1A0DBD"/>
                </a:solidFill>
              </a:rPr>
              <a:t>accept, retain, &amp; use funds, personnel, services &amp; property</a:t>
            </a:r>
            <a:r>
              <a:rPr lang="en-US" dirty="0" smtClean="0">
                <a:solidFill>
                  <a:srgbClr val="C00000"/>
                </a:solidFill>
              </a:rPr>
              <a:t> </a:t>
            </a:r>
            <a:r>
              <a:rPr lang="en-US" dirty="0" smtClean="0"/>
              <a:t>from partner</a:t>
            </a:r>
          </a:p>
          <a:p>
            <a:pPr eaLnBrk="1" hangingPunct="1">
              <a:lnSpc>
                <a:spcPct val="90000"/>
              </a:lnSpc>
            </a:pPr>
            <a:r>
              <a:rPr lang="en-US" dirty="0" smtClean="0"/>
              <a:t>Lab can </a:t>
            </a:r>
            <a:r>
              <a:rPr lang="en-US" dirty="0" smtClean="0">
                <a:solidFill>
                  <a:srgbClr val="1A0DBD"/>
                </a:solidFill>
              </a:rPr>
              <a:t>provide personnel, services, &amp; use of property</a:t>
            </a:r>
          </a:p>
          <a:p>
            <a:pPr eaLnBrk="1" hangingPunct="1">
              <a:lnSpc>
                <a:spcPct val="90000"/>
              </a:lnSpc>
            </a:pPr>
            <a:r>
              <a:rPr lang="en-US" dirty="0" smtClean="0"/>
              <a:t>CRADA may not involve funds out to Collaborator</a:t>
            </a:r>
          </a:p>
          <a:p>
            <a:pPr eaLnBrk="1" hangingPunct="1">
              <a:lnSpc>
                <a:spcPct val="90000"/>
              </a:lnSpc>
            </a:pPr>
            <a:r>
              <a:rPr lang="en-US" dirty="0" smtClean="0"/>
              <a:t>It is not a procurement contract or grant and FAR does not apply</a:t>
            </a:r>
          </a:p>
          <a:p>
            <a:pPr eaLnBrk="1" hangingPunct="1">
              <a:lnSpc>
                <a:spcPct val="90000"/>
              </a:lnSpc>
            </a:pPr>
            <a:r>
              <a:rPr lang="en-US" dirty="0" smtClean="0"/>
              <a:t>Special considerations given to small businesses and businesses located in the United States</a:t>
            </a:r>
          </a:p>
          <a:p>
            <a:pPr lvl="1"/>
            <a:endParaRPr lang="en-US" dirty="0" smtClean="0">
              <a:solidFill>
                <a:srgbClr val="1A0DBD"/>
              </a:solidFill>
            </a:endParaRPr>
          </a:p>
          <a:p>
            <a:pPr lvl="1"/>
            <a:endParaRPr lang="en-US" sz="2000" dirty="0" smtClean="0"/>
          </a:p>
        </p:txBody>
      </p:sp>
    </p:spTree>
    <p:extLst>
      <p:ext uri="{BB962C8B-B14F-4D97-AF65-F5344CB8AC3E}">
        <p14:creationId xmlns:p14="http://schemas.microsoft.com/office/powerpoint/2010/main" val="11399647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 - AFRL Briefing Template">
  <a:themeElements>
    <a:clrScheme name="Custom 1">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000099"/>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10564</TotalTime>
  <Pages>50</Pages>
  <Words>6110</Words>
  <Application>Microsoft Office PowerPoint</Application>
  <PresentationFormat>On-screen Show (4:3)</PresentationFormat>
  <Paragraphs>477</Paragraphs>
  <Slides>46</Slides>
  <Notes>45</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1 - AFRL Briefing Template</vt:lpstr>
      <vt:lpstr>PowerPoint Presentation</vt:lpstr>
      <vt:lpstr>AGENDA</vt:lpstr>
      <vt:lpstr>Technology Transfer Authorizations</vt:lpstr>
      <vt:lpstr>Office of Research and Technology Applications (ORTA)</vt:lpstr>
      <vt:lpstr>Finance Office Support</vt:lpstr>
      <vt:lpstr>Legal Office Support</vt:lpstr>
      <vt:lpstr>Reasons to Pay Attention</vt:lpstr>
      <vt:lpstr>CRADA Benefits</vt:lpstr>
      <vt:lpstr>CRADA</vt:lpstr>
      <vt:lpstr>CRADA cont’d</vt:lpstr>
      <vt:lpstr>Collaborators</vt:lpstr>
      <vt:lpstr>Why Use a CRADA?</vt:lpstr>
      <vt:lpstr>General Info</vt:lpstr>
      <vt:lpstr>General Info cont’d</vt:lpstr>
      <vt:lpstr>What you need to Know about CRADAs</vt:lpstr>
      <vt:lpstr>Section ii joint work plan</vt:lpstr>
      <vt:lpstr>Section II: Joint Work Plan</vt:lpstr>
      <vt:lpstr>Section II: Joint Work Plan</vt:lpstr>
      <vt:lpstr>Section II: Joint Work Plan cont’d</vt:lpstr>
      <vt:lpstr>Section II: Joint Work Plan cont’d</vt:lpstr>
      <vt:lpstr>Section II: Joint Work Plan cont’d</vt:lpstr>
      <vt:lpstr>Section I all the legalese…</vt:lpstr>
      <vt:lpstr>Important Definitions (Article 2)</vt:lpstr>
      <vt:lpstr>Important Definitions Cont’d</vt:lpstr>
      <vt:lpstr>Important Definitions Cont’d</vt:lpstr>
      <vt:lpstr>Financial Considerations (Article 3)</vt:lpstr>
      <vt:lpstr>Financial Considerations (Article 3) cont’d</vt:lpstr>
      <vt:lpstr>Invention Disclosures and Patents (Article 4)</vt:lpstr>
      <vt:lpstr>Invention Disclosures and Patents (Article 4) cont’d</vt:lpstr>
      <vt:lpstr>Rights of Third Parties (Article 4) cont’d</vt:lpstr>
      <vt:lpstr>Background Technology and Protected Information (Article 6)</vt:lpstr>
      <vt:lpstr>Term of Agreement, Modification and Termination (Article 7)</vt:lpstr>
      <vt:lpstr>Representations (Article 9)</vt:lpstr>
      <vt:lpstr>Representations (Article 9) cont’d</vt:lpstr>
      <vt:lpstr>General Terms and Provisions (Article 11)</vt:lpstr>
      <vt:lpstr>General Terms and Provisions (Article 11) cont’d</vt:lpstr>
      <vt:lpstr>Notices (Article 12)</vt:lpstr>
      <vt:lpstr>Other items in Section I (not covered in this briefing)</vt:lpstr>
      <vt:lpstr>Section III Signatures</vt:lpstr>
      <vt:lpstr>Section III Signatures cont’d</vt:lpstr>
      <vt:lpstr>Limited Purpose CRADAs</vt:lpstr>
      <vt:lpstr>CRADA Process</vt:lpstr>
      <vt:lpstr>CRADA Process cont’d</vt:lpstr>
      <vt:lpstr>CRADA Examples</vt:lpstr>
      <vt:lpstr>SUMMARY</vt:lpstr>
      <vt:lpstr>Contact</vt:lpstr>
    </vt:vector>
  </TitlesOfParts>
  <Company>USAF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BRIEFING TITLE - ALL CAPS 30 Jan 01</dc:title>
  <dc:creator>Sarla Joy</dc:creator>
  <cp:keywords>SMC/CC</cp:keywords>
  <dc:description>Col Heald briefed SMC/CC on 20 Oct 98</dc:description>
  <cp:lastModifiedBy>Schario, Kristen A Civ USAF AFMC AFRL/RQOB</cp:lastModifiedBy>
  <cp:revision>707</cp:revision>
  <cp:lastPrinted>2000-07-26T13:26:49Z</cp:lastPrinted>
  <dcterms:created xsi:type="dcterms:W3CDTF">2001-01-19T20:38:34Z</dcterms:created>
  <dcterms:modified xsi:type="dcterms:W3CDTF">2013-05-10T14:23:57Z</dcterms:modified>
</cp:coreProperties>
</file>